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64" r:id="rId4"/>
    <p:sldId id="261" r:id="rId5"/>
    <p:sldId id="265" r:id="rId6"/>
    <p:sldId id="259" r:id="rId7"/>
    <p:sldId id="266" r:id="rId8"/>
    <p:sldId id="260" r:id="rId9"/>
    <p:sldId id="268" r:id="rId10"/>
    <p:sldId id="270" r:id="rId11"/>
    <p:sldId id="275" r:id="rId12"/>
    <p:sldId id="276" r:id="rId13"/>
    <p:sldId id="278" r:id="rId14"/>
    <p:sldId id="281" r:id="rId15"/>
    <p:sldId id="285" r:id="rId16"/>
    <p:sldId id="282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4" d="100"/>
          <a:sy n="64" d="100"/>
        </p:scale>
        <p:origin x="-3082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125FA-DAD1-4740-9B39-943ED3D7C86A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45803-F228-4C13-A035-24DA60D22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03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45803-F228-4C13-A035-24DA60D227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45803-F228-4C13-A035-24DA60D227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61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45803-F228-4C13-A035-24DA60D2274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832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45803-F228-4C13-A035-24DA60D2274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7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A8DA-D288-4851-B8ED-19B681C42EA1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7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92FC-43C2-4157-9AE7-C3B8E47CC2F8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3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9996-9230-43C8-9AF4-2B00C65E3EA0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3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0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F1F3-7491-4D18-BD66-24FC51062974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1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0A29A-041C-435C-B08C-C7F7FDF03F65}" type="datetime1">
              <a:rPr lang="en-US" smtClean="0"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29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5FE2-90A8-4D35-9F1B-DECEB61B8CB4}" type="datetime1">
              <a:rPr lang="en-US" smtClean="0"/>
              <a:t>4/28/2019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38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8C1B-CC14-4B20-995B-3D9562395B3A}" type="datetime1">
              <a:rPr lang="en-US" smtClean="0"/>
              <a:t>4/28/2019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7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6EAA-DD65-4C4C-BCAF-A0EE59C49576}" type="datetime1">
              <a:rPr lang="en-US" smtClean="0"/>
              <a:t>4/28/2019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4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62DCA-9A7B-44C9-A242-ECCBC4901B3A}" type="datetime1">
              <a:rPr lang="en-US" smtClean="0"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927AA-0FBB-4ECB-853B-DB1AB36A57A5}" type="datetime1">
              <a:rPr lang="en-US" smtClean="0"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3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8D90A-863B-4205-8CAE-0A88D0B90DA2}" type="datetime1">
              <a:rPr lang="en-US" smtClean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C7D6F-32F2-4AEB-AD31-73B0A16F44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gradFill flip="none" rotWithShape="1">
            <a:gsLst>
              <a:gs pos="0">
                <a:srgbClr val="000082"/>
              </a:gs>
              <a:gs pos="51000">
                <a:schemeClr val="bg1"/>
              </a:gs>
              <a:gs pos="100000">
                <a:srgbClr val="FF0000"/>
              </a:gs>
            </a:gsLst>
            <a:lin ang="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1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1"/>
            <a:ext cx="7772400" cy="1771650"/>
          </a:xfrm>
        </p:spPr>
        <p:txBody>
          <a:bodyPr>
            <a:normAutofit fontScale="90000"/>
          </a:bodyPr>
          <a:lstStyle/>
          <a:p>
            <a:r>
              <a:rPr lang="en-US" dirty="0"/>
              <a:t>Economic Inequality: Are We Measuring It Right and What Does It Mean?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553200" cy="2057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Cato Institute, Capitol Hill Forum</a:t>
            </a:r>
          </a:p>
          <a:p>
            <a:r>
              <a:rPr lang="en-US" dirty="0"/>
              <a:t>April 29, 2019</a:t>
            </a:r>
          </a:p>
          <a:p>
            <a:r>
              <a:rPr lang="en-US" dirty="0"/>
              <a:t>John F. Early</a:t>
            </a:r>
          </a:p>
          <a:p>
            <a:r>
              <a:rPr lang="en-US" dirty="0"/>
              <a:t>President, Vital Few, LLC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7FC9C-6953-406B-8E59-A638785743AE}" type="datetime1">
              <a:rPr lang="en-US" smtClean="0"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81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73C94-9281-4132-842C-17A490DF8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Gini is Out of the Bottle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FC10E2-37E6-4555-B3FC-9D136EAD41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6477000" cy="51054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 Gini coefficient of inequality</a:t>
                </a:r>
              </a:p>
              <a:p>
                <a:r>
                  <a:rPr lang="en-US" dirty="0"/>
                  <a:t> No inequality = 0.00</a:t>
                </a:r>
              </a:p>
              <a:p>
                <a:r>
                  <a:rPr lang="en-US" dirty="0"/>
                  <a:t> One household has everything</a:t>
                </a:r>
              </a:p>
              <a:p>
                <a:pPr lvl="1"/>
                <a:r>
                  <a:rPr lang="pt-BR" dirty="0"/>
                  <a:t>Upper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BR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BR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BR" i="1" smtClean="0">
                                <a:latin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pt-BR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𝐺𝑖𝑛𝑖</m:t>
                                </m:r>
                              </m:e>
                            </m:d>
                          </m:e>
                          <m:sup/>
                        </m:sSup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=1.00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Approximately, the proportion of measured income that must be redistributed to get exact equality.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FC10E2-37E6-4555-B3FC-9D136EAD41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6477000" cy="5105400"/>
              </a:xfrm>
              <a:blipFill>
                <a:blip r:embed="rId2"/>
                <a:stretch>
                  <a:fillRect l="-2070" t="-1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C2E94-1129-4EF3-86C0-BE8F4CEDE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6480C-50B6-4831-82DD-3F6C36D72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1D91B-ED50-483A-BF47-BCC27C926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10</a:t>
            </a:fld>
            <a:endParaRPr lang="en-US"/>
          </a:p>
        </p:txBody>
      </p:sp>
      <p:pic>
        <p:nvPicPr>
          <p:cNvPr id="7" name="Content Placeholder 7" descr="A picture containing text&#10;&#10;Description automatically generated">
            <a:extLst>
              <a:ext uri="{FF2B5EF4-FFF2-40B4-BE49-F238E27FC236}">
                <a16:creationId xmlns:a16="http://schemas.microsoft.com/office/drawing/2014/main" id="{49A76A24-34B2-4A99-9768-AD84D9671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1905000"/>
            <a:ext cx="1961784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988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C3AB5-89E1-4146-8525-502ED6E4A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OECD Publication of Gini’s, ca. 2015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4D4BB2E-04EE-4FF0-A098-6F8253BE64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912" y="1219200"/>
            <a:ext cx="9058088" cy="381787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34A67-2E2A-4ABE-BEB2-644EE0DA0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8CD4F-EA50-497C-BE64-90393BA3B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0FE1A-1E3E-4774-90C4-EE67F7FDA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1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537C0-E139-4E88-922D-DBA047A07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Gini Trends Major Advanced Countries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11BB4EC-9607-4756-8234-1DE872EB39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205268"/>
            <a:ext cx="7543800" cy="515108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9EB1C-1F40-4ADA-BD6D-EE91F8DDF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97502-3702-4A6C-9254-1733F5AD0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79FC1-B4DC-4C8C-9B6B-E04B40A82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01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0773E-1E5C-40DC-8FF8-459B344E1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Poverty Incidence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6945B-792D-46B4-A37F-396F54413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Thresholds</a:t>
            </a:r>
          </a:p>
          <a:p>
            <a:pPr lvl="1"/>
            <a:r>
              <a:rPr lang="en-US" dirty="0"/>
              <a:t>Cost  of 1963 “economy” diet,  times 3.</a:t>
            </a:r>
          </a:p>
          <a:p>
            <a:pPr lvl="2"/>
            <a:r>
              <a:rPr lang="en-US" dirty="0"/>
              <a:t>Agriculture/BLS family budget food plans.</a:t>
            </a:r>
          </a:p>
          <a:p>
            <a:pPr lvl="2"/>
            <a:r>
              <a:rPr lang="en-US" dirty="0"/>
              <a:t>“3X” from average family in 1958 survey.</a:t>
            </a:r>
          </a:p>
          <a:p>
            <a:pPr lvl="1"/>
            <a:r>
              <a:rPr lang="en-US" dirty="0"/>
              <a:t>Adjusted for inflation by CPI-U</a:t>
            </a:r>
          </a:p>
          <a:p>
            <a:r>
              <a:rPr lang="en-US" dirty="0"/>
              <a:t> Census money income</a:t>
            </a:r>
          </a:p>
          <a:p>
            <a:pPr lvl="1"/>
            <a:r>
              <a:rPr lang="en-US" dirty="0"/>
              <a:t>All the limitations already discussed.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0D666-A7A2-4911-899B-D9DB0601B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9286A-C880-418B-A0B1-55B5835F0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78B92-9CFC-4D5E-B2B4-9BA8AE70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20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54F4E-6EC2-49C8-AC5C-5791A0331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More Complete Income Effect on Poverty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FF3B-64CC-4583-9F79-E23343305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A3163-0451-4FF4-A0BC-7BF41A34F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16348-4C03-48B5-9A68-F6FD2BA1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14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D7DD25-99F4-4B98-86AF-975F3585D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24" y="942662"/>
            <a:ext cx="7780075" cy="507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188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0773E-1E5C-40DC-8FF8-459B344E1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Poverty Incidence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6945B-792D-46B4-A37F-396F54413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Thresholds</a:t>
            </a:r>
          </a:p>
          <a:p>
            <a:pPr lvl="1"/>
            <a:r>
              <a:rPr lang="en-US" dirty="0"/>
              <a:t>Cost of 1963 “economy” diet times 3</a:t>
            </a:r>
          </a:p>
          <a:p>
            <a:pPr lvl="2"/>
            <a:r>
              <a:rPr lang="en-US" dirty="0"/>
              <a:t>Agriculture/BLS family budget food plans</a:t>
            </a:r>
          </a:p>
          <a:p>
            <a:pPr lvl="2"/>
            <a:r>
              <a:rPr lang="en-US" dirty="0"/>
              <a:t>“3X” from average family in 1958 survey</a:t>
            </a:r>
          </a:p>
          <a:p>
            <a:r>
              <a:rPr lang="en-US" dirty="0"/>
              <a:t> Adjusted by CPI-U </a:t>
            </a:r>
          </a:p>
          <a:p>
            <a:pPr lvl="1"/>
            <a:r>
              <a:rPr lang="en-US" dirty="0"/>
              <a:t>Substitution bias</a:t>
            </a:r>
          </a:p>
          <a:p>
            <a:pPr lvl="1"/>
            <a:r>
              <a:rPr lang="en-US" dirty="0"/>
              <a:t>New product and quality bias</a:t>
            </a:r>
          </a:p>
          <a:p>
            <a:pPr lvl="1"/>
            <a:r>
              <a:rPr lang="en-US" dirty="0"/>
              <a:t>Outlet bias</a:t>
            </a:r>
          </a:p>
          <a:p>
            <a:r>
              <a:rPr lang="en-US" dirty="0"/>
              <a:t>Official increase 1963-2017: 701%</a:t>
            </a:r>
          </a:p>
          <a:p>
            <a:pPr lvl="1"/>
            <a:r>
              <a:rPr lang="en-US" dirty="0"/>
              <a:t>Only 365% was true price increase</a:t>
            </a:r>
          </a:p>
          <a:p>
            <a:pPr lvl="1"/>
            <a:r>
              <a:rPr lang="en-US" dirty="0"/>
              <a:t>72% higher standard of living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0D666-A7A2-4911-899B-D9DB0601B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9286A-C880-418B-A0B1-55B5835F0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78B92-9CFC-4D5E-B2B4-9BA8AE70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58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232C4-FA2E-4B18-8A06-A350F31F5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Enhanced Income &amp; Escalation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CF6BB-9024-4904-A122-28919BEF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63A91-D253-48D0-BF7B-C8AA7773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81A62-32A7-4582-9220-AA2530F93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16</a:t>
            </a:fld>
            <a:endParaRPr lang="en-US"/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277CBB3B-967D-46A4-988F-999A0FA32F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774" y="990600"/>
            <a:ext cx="8107625" cy="529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069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9107B-2EE9-4862-A47D-7E6BA3E91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Poverty Incidence, Escalation &amp; Income  Effects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90A99-EEF1-40BC-BB74-50035C3AE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B068A-515D-424F-AA0A-CD1ACF138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32303-9D37-4FCF-A0F4-3E572E686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17</a:t>
            </a:fld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EF9320F-DBD3-41F4-B3D5-AD88C493BB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060854"/>
            <a:ext cx="8342460" cy="503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83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664E-117D-43E0-B34E-29108DA5E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47831-AF36-4DF8-84CD-A55AD13AE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92762"/>
          </a:xfrm>
        </p:spPr>
        <p:txBody>
          <a:bodyPr>
            <a:normAutofit/>
          </a:bodyPr>
          <a:lstStyle/>
          <a:p>
            <a:r>
              <a:rPr lang="en-US" dirty="0"/>
              <a:t> Transfer payments and taxes eliminate 93% of earned income inequality.</a:t>
            </a:r>
          </a:p>
          <a:p>
            <a:r>
              <a:rPr lang="en-US" dirty="0"/>
              <a:t> Income inequality in U.S. is not greater than in other advanced countries.</a:t>
            </a:r>
          </a:p>
          <a:p>
            <a:r>
              <a:rPr lang="en-US" dirty="0"/>
              <a:t> Official data on income inequality overstate it by a factor of three.</a:t>
            </a:r>
          </a:p>
          <a:p>
            <a:r>
              <a:rPr lang="en-US" dirty="0"/>
              <a:t> Official measures of poverty incidence are overstated by a factor of five.</a:t>
            </a:r>
          </a:p>
          <a:p>
            <a:r>
              <a:rPr lang="en-US" dirty="0"/>
              <a:t> These are not accidental mistakes, but definitional failures to use all the information.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695C3-35A4-4666-B6AD-150955AE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A7396-A4B4-416E-B915-7ED9949D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25753-908E-477D-A115-D8171712A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44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AC82F-4EC6-42C2-A7BB-065B3BD6F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Inquiry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42864-FCF3-4E1D-9D2A-45F133E26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Evaluate the data:</a:t>
            </a:r>
          </a:p>
          <a:p>
            <a:pPr lvl="1"/>
            <a:r>
              <a:rPr lang="en-US" dirty="0"/>
              <a:t>Income inequality</a:t>
            </a:r>
          </a:p>
          <a:p>
            <a:pPr lvl="1"/>
            <a:r>
              <a:rPr lang="en-US" dirty="0"/>
              <a:t> Poverty</a:t>
            </a:r>
          </a:p>
          <a:p>
            <a:r>
              <a:rPr lang="en-US" dirty="0"/>
              <a:t> Assess both levels and trends.</a:t>
            </a:r>
          </a:p>
          <a:p>
            <a:r>
              <a:rPr lang="en-US" dirty="0"/>
              <a:t> What official data miss.</a:t>
            </a:r>
          </a:p>
          <a:p>
            <a:r>
              <a:rPr lang="en-US" dirty="0"/>
              <a:t> More complete measures.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8DED1-1174-4311-B551-83F44FD74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0A2B-9E86-439B-9401-1A13035D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B0DC1-5144-4103-BD5A-EBC8624B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36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A3005-EC62-420B-9190-97BDB811E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/>
              <a:t>Census Money Income</a:t>
            </a:r>
            <a:br>
              <a:rPr lang="en-US" dirty="0"/>
            </a:br>
            <a:r>
              <a:rPr lang="en-US" dirty="0"/>
              <a:t>Headline data for inequality and poverty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D6EBD-AB53-4B0A-B675-0E14277FE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 Earned income</a:t>
            </a:r>
          </a:p>
          <a:p>
            <a:pPr lvl="1"/>
            <a:r>
              <a:rPr lang="en-US" dirty="0"/>
              <a:t>Employment earnings</a:t>
            </a:r>
          </a:p>
          <a:p>
            <a:pPr lvl="1"/>
            <a:r>
              <a:rPr lang="en-US" dirty="0"/>
              <a:t>Interest, dividends, rents, royalties, trusts</a:t>
            </a:r>
          </a:p>
          <a:p>
            <a:pPr lvl="1"/>
            <a:r>
              <a:rPr lang="en-US" dirty="0"/>
              <a:t>Private and employer-paid retirement, survivor, and disability</a:t>
            </a:r>
          </a:p>
          <a:p>
            <a:r>
              <a:rPr lang="en-US" dirty="0"/>
              <a:t> Private transfers</a:t>
            </a:r>
          </a:p>
          <a:p>
            <a:pPr lvl="1"/>
            <a:r>
              <a:rPr lang="en-US" dirty="0"/>
              <a:t>Child support, alimony, education, other</a:t>
            </a:r>
          </a:p>
          <a:p>
            <a:r>
              <a:rPr lang="en-US" dirty="0"/>
              <a:t> Social insurance transfers</a:t>
            </a:r>
          </a:p>
          <a:p>
            <a:pPr lvl="1"/>
            <a:r>
              <a:rPr lang="en-US" dirty="0"/>
              <a:t>Social Security (OASDI)</a:t>
            </a:r>
          </a:p>
          <a:p>
            <a:pPr lvl="1"/>
            <a:r>
              <a:rPr lang="en-US" dirty="0"/>
              <a:t>Unemployment &amp; workers’ compensation</a:t>
            </a:r>
          </a:p>
          <a:p>
            <a:r>
              <a:rPr lang="en-US" dirty="0"/>
              <a:t> Other government transfers</a:t>
            </a:r>
          </a:p>
          <a:p>
            <a:pPr lvl="1"/>
            <a:r>
              <a:rPr lang="en-US" dirty="0"/>
              <a:t>Public assistance: TANF and state programs</a:t>
            </a:r>
          </a:p>
          <a:p>
            <a:pPr lvl="1"/>
            <a:r>
              <a:rPr lang="en-US" dirty="0"/>
              <a:t> Supplementary Security Income (SSI)</a:t>
            </a:r>
          </a:p>
          <a:p>
            <a:pPr lvl="1"/>
            <a:r>
              <a:rPr lang="en-US" dirty="0"/>
              <a:t> Education assistance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A609D-C9BA-47F1-8559-F959C2A13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03CFA-D9EA-4E25-A865-545BBF89B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1CE80-E722-4ECA-B655-8B1FD0C8B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60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Content Placeholder 23">
            <a:extLst>
              <a:ext uri="{FF2B5EF4-FFF2-40B4-BE49-F238E27FC236}">
                <a16:creationId xmlns:a16="http://schemas.microsoft.com/office/drawing/2014/main" id="{F177AE7D-3C04-4119-BA8D-A278F50B4E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6538" y="1168689"/>
            <a:ext cx="7889273" cy="53086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3DC53D-7445-4F61-ACB5-26ABE5E22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007" y="380701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Census Money Income</a:t>
            </a:r>
            <a:br>
              <a:rPr lang="en-US" dirty="0"/>
            </a:br>
            <a:r>
              <a:rPr lang="en-US" sz="2700" dirty="0"/>
              <a:t>Composition, Difference Ratios, Percent Additions to Earned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21CCC-7959-41CC-8E3C-E33054D73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64DD-C53A-4DE3-9948-301BB4C16A8F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30643-1A9F-45D4-82BC-453DDDE9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306A-6424-4191-A17A-C2669A19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4</a:t>
            </a:fld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43580D-7561-4441-BF12-654D95A309C9}"/>
              </a:ext>
            </a:extLst>
          </p:cNvPr>
          <p:cNvSpPr txBox="1"/>
          <p:nvPr/>
        </p:nvSpPr>
        <p:spPr>
          <a:xfrm>
            <a:off x="5721436" y="1905000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+2%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C92973-C9CB-484F-93CE-C6A4C7A611BB}"/>
              </a:ext>
            </a:extLst>
          </p:cNvPr>
          <p:cNvSpPr txBox="1"/>
          <p:nvPr/>
        </p:nvSpPr>
        <p:spPr>
          <a:xfrm>
            <a:off x="4760952" y="3914001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+5%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FD80640-B5E7-4698-A2E9-0A7D0F1F937F}"/>
              </a:ext>
            </a:extLst>
          </p:cNvPr>
          <p:cNvSpPr txBox="1"/>
          <p:nvPr/>
        </p:nvSpPr>
        <p:spPr>
          <a:xfrm>
            <a:off x="3893291" y="4553971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+12%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C2BFB2-06D3-485C-875D-A8440684912A}"/>
              </a:ext>
            </a:extLst>
          </p:cNvPr>
          <p:cNvSpPr txBox="1"/>
          <p:nvPr/>
        </p:nvSpPr>
        <p:spPr>
          <a:xfrm>
            <a:off x="3009831" y="4979709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+36%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9F881DC-68D2-42B0-AF9B-4D23C11B4F1F}"/>
              </a:ext>
            </a:extLst>
          </p:cNvPr>
          <p:cNvSpPr txBox="1"/>
          <p:nvPr/>
        </p:nvSpPr>
        <p:spPr>
          <a:xfrm>
            <a:off x="2057400" y="5233594"/>
            <a:ext cx="6767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+615%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FBEC9B-872C-4149-B693-BEFB4652026A}"/>
              </a:ext>
            </a:extLst>
          </p:cNvPr>
          <p:cNvGrpSpPr/>
          <p:nvPr/>
        </p:nvGrpSpPr>
        <p:grpSpPr>
          <a:xfrm>
            <a:off x="5720328" y="1711600"/>
            <a:ext cx="2607134" cy="1412600"/>
            <a:chOff x="5720328" y="1711600"/>
            <a:chExt cx="2607134" cy="141260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DB10BE8-BF15-46EB-8AB8-354F9AB6290E}"/>
                </a:ext>
              </a:extLst>
            </p:cNvPr>
            <p:cNvSpPr/>
            <p:nvPr/>
          </p:nvSpPr>
          <p:spPr>
            <a:xfrm>
              <a:off x="5720328" y="1892817"/>
              <a:ext cx="521229" cy="349509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allout: Line 6">
              <a:extLst>
                <a:ext uri="{FF2B5EF4-FFF2-40B4-BE49-F238E27FC236}">
                  <a16:creationId xmlns:a16="http://schemas.microsoft.com/office/drawing/2014/main" id="{C24E9578-E8A1-4DE5-9121-744516060E39}"/>
                </a:ext>
              </a:extLst>
            </p:cNvPr>
            <p:cNvSpPr/>
            <p:nvPr/>
          </p:nvSpPr>
          <p:spPr>
            <a:xfrm>
              <a:off x="6553200" y="1711600"/>
              <a:ext cx="1774262" cy="1412600"/>
            </a:xfrm>
            <a:prstGeom prst="borderCallout1">
              <a:avLst>
                <a:gd name="adj1" fmla="val 50402"/>
                <a:gd name="adj2" fmla="val 2487"/>
                <a:gd name="adj3" fmla="val 32738"/>
                <a:gd name="adj4" fmla="val -192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Income from non-earned sources as percentage of earned income.</a:t>
              </a:r>
            </a:p>
          </p:txBody>
        </p:sp>
      </p:grpSp>
      <p:sp>
        <p:nvSpPr>
          <p:cNvPr id="20" name="Oval 19">
            <a:extLst>
              <a:ext uri="{FF2B5EF4-FFF2-40B4-BE49-F238E27FC236}">
                <a16:creationId xmlns:a16="http://schemas.microsoft.com/office/drawing/2014/main" id="{57786F6E-CB2D-4843-A8DB-2F9A2A4F8B71}"/>
              </a:ext>
            </a:extLst>
          </p:cNvPr>
          <p:cNvSpPr/>
          <p:nvPr/>
        </p:nvSpPr>
        <p:spPr>
          <a:xfrm>
            <a:off x="1872820" y="1918470"/>
            <a:ext cx="3152217" cy="140876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Total Income Ratio Top to Bottom = 13</a:t>
            </a:r>
          </a:p>
        </p:txBody>
      </p:sp>
    </p:spTree>
    <p:extLst>
      <p:ext uri="{BB962C8B-B14F-4D97-AF65-F5344CB8AC3E}">
        <p14:creationId xmlns:p14="http://schemas.microsoft.com/office/powerpoint/2010/main" val="349630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82F89-CDA4-4F2C-B438-836AA6D7A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Census Money Income: What’s Missing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A5B6C-5E2B-4733-85F4-05E14F8F5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4403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Excluded $1,506 billion in transfers:</a:t>
            </a:r>
          </a:p>
          <a:p>
            <a:pPr lvl="1"/>
            <a:r>
              <a:rPr lang="en-US" dirty="0"/>
              <a:t>Medicare, Medicaid, and SNAP are largest.</a:t>
            </a:r>
          </a:p>
          <a:p>
            <a:pPr lvl="1"/>
            <a:r>
              <a:rPr lang="en-US" dirty="0"/>
              <a:t>Refunded tax credits.</a:t>
            </a:r>
          </a:p>
          <a:p>
            <a:pPr lvl="1"/>
            <a:r>
              <a:rPr lang="en-US" dirty="0"/>
              <a:t>Other nutrition, rent subsidies, home energy.</a:t>
            </a:r>
          </a:p>
          <a:p>
            <a:pPr lvl="1"/>
            <a:r>
              <a:rPr lang="en-US" dirty="0"/>
              <a:t>$308 billion more.</a:t>
            </a:r>
          </a:p>
          <a:p>
            <a:r>
              <a:rPr lang="en-US" dirty="0"/>
              <a:t> Under-reporting of included-transfers, $139 billion.</a:t>
            </a:r>
          </a:p>
          <a:p>
            <a:r>
              <a:rPr lang="en-US" dirty="0"/>
              <a:t> Employer-paid taxes, health insurance, etc.</a:t>
            </a:r>
          </a:p>
          <a:p>
            <a:r>
              <a:rPr lang="en-US" dirty="0"/>
              <a:t> High end: capital gains and unreported</a:t>
            </a:r>
          </a:p>
          <a:p>
            <a:r>
              <a:rPr lang="en-US" dirty="0"/>
              <a:t> Low end: second/sporadic employment, unreported</a:t>
            </a:r>
          </a:p>
          <a:p>
            <a:r>
              <a:rPr lang="en-US" dirty="0"/>
              <a:t> 60% of earned retirement income</a:t>
            </a:r>
          </a:p>
          <a:p>
            <a:r>
              <a:rPr lang="en-US" dirty="0"/>
              <a:t> Taxes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E3323-2F87-4930-92F1-060E83305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9D610-9E95-4248-B93C-40F6500C1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95B87-B70E-4A2E-BB3C-A9039CBC6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54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8094AC37-FE05-43DC-A176-D9B7D20EC8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0967" y="1147351"/>
            <a:ext cx="7962066" cy="50966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3DC53D-7445-4F61-ACB5-26ABE5E22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007" y="380701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CBO Income After Transfers and Taxes</a:t>
            </a:r>
            <a:br>
              <a:rPr lang="en-US" dirty="0"/>
            </a:br>
            <a:r>
              <a:rPr lang="en-US" sz="2700" dirty="0"/>
              <a:t>Composition, Difference Ratios, Percent Additions to Earned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21CCC-7959-41CC-8E3C-E33054D73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64DD-C53A-4DE3-9948-301BB4C16A8F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30643-1A9F-45D4-82BC-453DDDE9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306A-6424-4191-A17A-C2669A19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6</a:t>
            </a:fld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43580D-7561-4441-BF12-654D95A309C9}"/>
              </a:ext>
            </a:extLst>
          </p:cNvPr>
          <p:cNvSpPr txBox="1"/>
          <p:nvPr/>
        </p:nvSpPr>
        <p:spPr>
          <a:xfrm>
            <a:off x="5429170" y="2892623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-26%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C92973-C9CB-484F-93CE-C6A4C7A611BB}"/>
              </a:ext>
            </a:extLst>
          </p:cNvPr>
          <p:cNvSpPr txBox="1"/>
          <p:nvPr/>
        </p:nvSpPr>
        <p:spPr>
          <a:xfrm>
            <a:off x="4546922" y="371216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-12%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FD80640-B5E7-4698-A2E9-0A7D0F1F937F}"/>
              </a:ext>
            </a:extLst>
          </p:cNvPr>
          <p:cNvSpPr txBox="1"/>
          <p:nvPr/>
        </p:nvSpPr>
        <p:spPr>
          <a:xfrm>
            <a:off x="3696954" y="3904306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+5%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C2BFB2-06D3-485C-875D-A8440684912A}"/>
              </a:ext>
            </a:extLst>
          </p:cNvPr>
          <p:cNvSpPr txBox="1"/>
          <p:nvPr/>
        </p:nvSpPr>
        <p:spPr>
          <a:xfrm>
            <a:off x="2797954" y="3767987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+62%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9F881DC-68D2-42B0-AF9B-4D23C11B4F1F}"/>
              </a:ext>
            </a:extLst>
          </p:cNvPr>
          <p:cNvSpPr txBox="1"/>
          <p:nvPr/>
        </p:nvSpPr>
        <p:spPr>
          <a:xfrm>
            <a:off x="1800785" y="3866056"/>
            <a:ext cx="768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+1126%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013E5E8-E108-4531-803F-8E8DB072C88D}"/>
              </a:ext>
            </a:extLst>
          </p:cNvPr>
          <p:cNvSpPr/>
          <p:nvPr/>
        </p:nvSpPr>
        <p:spPr>
          <a:xfrm>
            <a:off x="1872820" y="1918470"/>
            <a:ext cx="3152217" cy="140876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Net Income Ratio Top to Bottom = 6</a:t>
            </a:r>
          </a:p>
        </p:txBody>
      </p:sp>
    </p:spTree>
    <p:extLst>
      <p:ext uri="{BB962C8B-B14F-4D97-AF65-F5344CB8AC3E}">
        <p14:creationId xmlns:p14="http://schemas.microsoft.com/office/powerpoint/2010/main" val="177726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2F063-0733-4EC0-8E8D-9A2B737F8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CBO Estimates: What’s Still Missing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3A3DA-D481-482A-B7FA-00372588D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State and local taxes, 4% of federal taxes.</a:t>
            </a:r>
          </a:p>
          <a:p>
            <a:r>
              <a:rPr lang="en-US" dirty="0"/>
              <a:t> $308 billion transfers omitted:</a:t>
            </a:r>
          </a:p>
          <a:p>
            <a:pPr lvl="1"/>
            <a:r>
              <a:rPr lang="en-US" dirty="0"/>
              <a:t>71 identified federal programs.</a:t>
            </a:r>
          </a:p>
          <a:p>
            <a:pPr lvl="1"/>
            <a:r>
              <a:rPr lang="en-US" dirty="0"/>
              <a:t>State programs other than cash public assistance.</a:t>
            </a:r>
          </a:p>
          <a:p>
            <a:pPr lvl="1"/>
            <a:r>
              <a:rPr lang="en-US" dirty="0"/>
              <a:t>Student loan subsidies.</a:t>
            </a:r>
          </a:p>
          <a:p>
            <a:pPr lvl="1"/>
            <a:r>
              <a:rPr lang="en-US" dirty="0"/>
              <a:t>Most public housing.</a:t>
            </a:r>
          </a:p>
          <a:p>
            <a:pPr lvl="1"/>
            <a:r>
              <a:rPr lang="en-US" dirty="0"/>
              <a:t>“Unattributable” transfers.</a:t>
            </a:r>
          </a:p>
          <a:p>
            <a:r>
              <a:rPr lang="en-US" dirty="0"/>
              <a:t> “Extreme” poverty cases – 64% aren’t poor.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1A86B-E739-4A9E-974B-95D4CCFB5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8B3D3-308A-4463-87F0-881633BA8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D1BA5-32A9-4F26-A552-B15868A0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28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BA794AF-5A24-4F42-8483-F2DAE967D3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7546" y="1168689"/>
            <a:ext cx="7888908" cy="50540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3DC53D-7445-4F61-ACB5-26ABE5E22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007" y="380701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More Complete Income Distribution</a:t>
            </a:r>
            <a:br>
              <a:rPr lang="en-US" dirty="0"/>
            </a:br>
            <a:r>
              <a:rPr lang="en-US" sz="2700" dirty="0"/>
              <a:t>Composition, Difference Ratios, Percent Additions to Earned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21CCC-7959-41CC-8E3C-E33054D73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64DD-C53A-4DE3-9948-301BB4C16A8F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30643-1A9F-45D4-82BC-453DDDE9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306A-6424-4191-A17A-C2669A19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8</a:t>
            </a:fld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43580D-7561-4441-BF12-654D95A309C9}"/>
              </a:ext>
            </a:extLst>
          </p:cNvPr>
          <p:cNvSpPr txBox="1"/>
          <p:nvPr/>
        </p:nvSpPr>
        <p:spPr>
          <a:xfrm>
            <a:off x="5667228" y="3000043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-36%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C92973-C9CB-484F-93CE-C6A4C7A611BB}"/>
              </a:ext>
            </a:extLst>
          </p:cNvPr>
          <p:cNvSpPr txBox="1"/>
          <p:nvPr/>
        </p:nvSpPr>
        <p:spPr>
          <a:xfrm>
            <a:off x="4741100" y="3744985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-22%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FD80640-B5E7-4698-A2E9-0A7D0F1F937F}"/>
              </a:ext>
            </a:extLst>
          </p:cNvPr>
          <p:cNvSpPr txBox="1"/>
          <p:nvPr/>
        </p:nvSpPr>
        <p:spPr>
          <a:xfrm>
            <a:off x="3854640" y="395081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-3%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C2BFB2-06D3-485C-875D-A8440684912A}"/>
              </a:ext>
            </a:extLst>
          </p:cNvPr>
          <p:cNvSpPr txBox="1"/>
          <p:nvPr/>
        </p:nvSpPr>
        <p:spPr>
          <a:xfrm>
            <a:off x="2886893" y="3643041"/>
            <a:ext cx="691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+62%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9F881DC-68D2-42B0-AF9B-4D23C11B4F1F}"/>
              </a:ext>
            </a:extLst>
          </p:cNvPr>
          <p:cNvSpPr txBox="1"/>
          <p:nvPr/>
        </p:nvSpPr>
        <p:spPr>
          <a:xfrm>
            <a:off x="1932471" y="3744985"/>
            <a:ext cx="743337" cy="312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+802%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947FB45-5512-400A-B223-D64348688658}"/>
              </a:ext>
            </a:extLst>
          </p:cNvPr>
          <p:cNvSpPr/>
          <p:nvPr/>
        </p:nvSpPr>
        <p:spPr>
          <a:xfrm>
            <a:off x="1872820" y="1918470"/>
            <a:ext cx="3152217" cy="140876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Net Income Ratio Top to Bottom = 4</a:t>
            </a:r>
          </a:p>
        </p:txBody>
      </p:sp>
    </p:spTree>
    <p:extLst>
      <p:ext uri="{BB962C8B-B14F-4D97-AF65-F5344CB8AC3E}">
        <p14:creationId xmlns:p14="http://schemas.microsoft.com/office/powerpoint/2010/main" val="230472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8587A-F828-4BE8-A87E-77F679D8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Transfers, Taxes, Income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F925E-4A6D-42A8-A4EA-E3BAFE9D8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D9B-E0F6-4E6F-B5CB-F49F7D75F2FA}" type="datetime1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FD5DA-882E-4A0F-82C7-AB3F9915D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Vital Few, LLC, 2019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E7B88-4224-47B5-89CE-E48BF448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C7D6F-32F2-4AEB-AD31-73B0A16F44CB}" type="slidenum">
              <a:rPr lang="en-US" smtClean="0"/>
              <a:t>9</a:t>
            </a:fld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E41FCF3-1750-49B7-926F-534D2D892D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000" y="990600"/>
            <a:ext cx="8380611" cy="515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444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ublicFin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FF0000"/>
      </a:accent1>
      <a:accent2>
        <a:srgbClr val="0070C0"/>
      </a:accent2>
      <a:accent3>
        <a:srgbClr val="FEB80A"/>
      </a:accent3>
      <a:accent4>
        <a:srgbClr val="09D309"/>
      </a:accent4>
      <a:accent5>
        <a:srgbClr val="7030A0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15903</TotalTime>
  <Words>801</Words>
  <Application>Microsoft Office PowerPoint</Application>
  <PresentationFormat>On-screen Show (4:3)</PresentationFormat>
  <Paragraphs>165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 Math</vt:lpstr>
      <vt:lpstr>Courier New</vt:lpstr>
      <vt:lpstr>Wingdings</vt:lpstr>
      <vt:lpstr>Office Theme</vt:lpstr>
      <vt:lpstr>Economic Inequality: Are We Measuring It Right and What Does It Mean?</vt:lpstr>
      <vt:lpstr>Our Inquiry Today</vt:lpstr>
      <vt:lpstr>Census Money Income Headline data for inequality and poverty</vt:lpstr>
      <vt:lpstr>Census Money Income Composition, Difference Ratios, Percent Additions to Earned</vt:lpstr>
      <vt:lpstr>Census Money Income: What’s Missing</vt:lpstr>
      <vt:lpstr>CBO Income After Transfers and Taxes Composition, Difference Ratios, Percent Additions to Earned</vt:lpstr>
      <vt:lpstr>CBO Estimates: What’s Still Missing</vt:lpstr>
      <vt:lpstr>More Complete Income Distribution Composition, Difference Ratios, Percent Additions to Earned</vt:lpstr>
      <vt:lpstr>Net Transfers, Taxes, Income</vt:lpstr>
      <vt:lpstr>The Gini is Out of the Bottle </vt:lpstr>
      <vt:lpstr>OECD Publication of Gini’s, ca. 2015</vt:lpstr>
      <vt:lpstr>Gini Trends Major Advanced Countries</vt:lpstr>
      <vt:lpstr>Poverty Incidence</vt:lpstr>
      <vt:lpstr>More Complete Income Effect on Poverty</vt:lpstr>
      <vt:lpstr>Poverty Incidence</vt:lpstr>
      <vt:lpstr>Effects of Enhanced Income &amp; Escalation</vt:lpstr>
      <vt:lpstr> Poverty Incidence, Escalation &amp; Income  Effects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Early</dc:creator>
  <cp:lastModifiedBy>John Early</cp:lastModifiedBy>
  <cp:revision>135</cp:revision>
  <dcterms:created xsi:type="dcterms:W3CDTF">2012-06-28T00:56:13Z</dcterms:created>
  <dcterms:modified xsi:type="dcterms:W3CDTF">2019-04-28T15:38:00Z</dcterms:modified>
</cp:coreProperties>
</file>