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9" r:id="rId2"/>
    <p:sldId id="277" r:id="rId3"/>
    <p:sldId id="276" r:id="rId4"/>
    <p:sldId id="278" r:id="rId5"/>
    <p:sldId id="280" r:id="rId6"/>
    <p:sldId id="27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0" userDrawn="1">
          <p15:clr>
            <a:srgbClr val="A4A3A4"/>
          </p15:clr>
        </p15:guide>
        <p15:guide id="2" pos="5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2758"/>
    <a:srgbClr val="0A85C8"/>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3"/>
  </p:normalViewPr>
  <p:slideViewPr>
    <p:cSldViewPr snapToGrid="0">
      <p:cViewPr varScale="1">
        <p:scale>
          <a:sx n="61" d="100"/>
          <a:sy n="61" d="100"/>
        </p:scale>
        <p:origin x="80" y="132"/>
      </p:cViewPr>
      <p:guideLst>
        <p:guide orient="horz" pos="360"/>
        <p:guide pos="5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8DF37F-4B99-4DA5-8EEA-4656B28ADC90}" type="datetimeFigureOut">
              <a:rPr lang="en-US" smtClean="0"/>
              <a:t>4/16/2024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78D9CE-4CAD-43A3-97FD-013DCBA89D0E}" type="slidenum">
              <a:rPr lang="en-US" smtClean="0"/>
              <a:t>‹#›</a:t>
            </a:fld>
            <a:endParaRPr lang="en-US"/>
          </a:p>
        </p:txBody>
      </p:sp>
    </p:spTree>
    <p:extLst>
      <p:ext uri="{BB962C8B-B14F-4D97-AF65-F5344CB8AC3E}">
        <p14:creationId xmlns:p14="http://schemas.microsoft.com/office/powerpoint/2010/main" val="1035354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78D9CE-4CAD-43A3-97FD-013DCBA89D0E}" type="slidenum">
              <a:rPr lang="en-US" smtClean="0"/>
              <a:t>1</a:t>
            </a:fld>
            <a:endParaRPr lang="en-US"/>
          </a:p>
        </p:txBody>
      </p:sp>
    </p:spTree>
    <p:extLst>
      <p:ext uri="{BB962C8B-B14F-4D97-AF65-F5344CB8AC3E}">
        <p14:creationId xmlns:p14="http://schemas.microsoft.com/office/powerpoint/2010/main" val="24496182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creen - Berry Blue">
    <p:spTree>
      <p:nvGrpSpPr>
        <p:cNvPr id="1" name=""/>
        <p:cNvGrpSpPr/>
        <p:nvPr/>
      </p:nvGrpSpPr>
      <p:grpSpPr>
        <a:xfrm>
          <a:off x="0" y="0"/>
          <a:ext cx="0" cy="0"/>
          <a:chOff x="0" y="0"/>
          <a:chExt cx="0" cy="0"/>
        </a:xfrm>
      </p:grpSpPr>
      <p:sp>
        <p:nvSpPr>
          <p:cNvPr id="10" name="Rectangle 9"/>
          <p:cNvSpPr/>
          <p:nvPr userDrawn="1"/>
        </p:nvSpPr>
        <p:spPr>
          <a:xfrm>
            <a:off x="482600" y="349250"/>
            <a:ext cx="11226800" cy="6159500"/>
          </a:xfrm>
          <a:prstGeom prst="rect">
            <a:avLst/>
          </a:prstGeom>
          <a:solidFill>
            <a:srgbClr val="1D2758"/>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350"/>
          </a:p>
        </p:txBody>
      </p:sp>
      <p:sp>
        <p:nvSpPr>
          <p:cNvPr id="11" name="Title 10"/>
          <p:cNvSpPr>
            <a:spLocks noGrp="1"/>
          </p:cNvSpPr>
          <p:nvPr>
            <p:ph type="title" hasCustomPrompt="1"/>
          </p:nvPr>
        </p:nvSpPr>
        <p:spPr>
          <a:xfrm>
            <a:off x="689506" y="461069"/>
            <a:ext cx="10813001" cy="2326520"/>
          </a:xfrm>
        </p:spPr>
        <p:txBody>
          <a:bodyPr anchor="t">
            <a:noAutofit/>
          </a:bodyPr>
          <a:lstStyle>
            <a:lvl1pPr algn="l">
              <a:lnSpc>
                <a:spcPts val="6100"/>
              </a:lnSpc>
              <a:defRPr sz="6000">
                <a:solidFill>
                  <a:srgbClr val="0A85C8"/>
                </a:solidFill>
                <a:latin typeface="Arial Black" panose="020B0A04020102020204" pitchFamily="34" charset="0"/>
              </a:defRPr>
            </a:lvl1pPr>
          </a:lstStyle>
          <a:p>
            <a:r>
              <a:rPr lang="en-US"/>
              <a:t>PLACEHOLDER FOR POWERPOINT TITLE SCREEN</a:t>
            </a:r>
          </a:p>
        </p:txBody>
      </p:sp>
      <p:pic>
        <p:nvPicPr>
          <p:cNvPr id="5" name="Picture 4" descr="Crestmark_Blue_Reverse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7866" y="5847514"/>
            <a:ext cx="1318199" cy="413585"/>
          </a:xfrm>
          <a:prstGeom prst="rect">
            <a:avLst/>
          </a:prstGeom>
        </p:spPr>
      </p:pic>
    </p:spTree>
    <p:extLst>
      <p:ext uri="{BB962C8B-B14F-4D97-AF65-F5344CB8AC3E}">
        <p14:creationId xmlns:p14="http://schemas.microsoft.com/office/powerpoint/2010/main" val="1060038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creen - Berry Blue">
    <p:spTree>
      <p:nvGrpSpPr>
        <p:cNvPr id="1" name=""/>
        <p:cNvGrpSpPr/>
        <p:nvPr/>
      </p:nvGrpSpPr>
      <p:grpSpPr>
        <a:xfrm>
          <a:off x="0" y="0"/>
          <a:ext cx="0" cy="0"/>
          <a:chOff x="0" y="0"/>
          <a:chExt cx="0" cy="0"/>
        </a:xfrm>
      </p:grpSpPr>
      <p:sp>
        <p:nvSpPr>
          <p:cNvPr id="3" name="Rectangle 2"/>
          <p:cNvSpPr/>
          <p:nvPr userDrawn="1"/>
        </p:nvSpPr>
        <p:spPr>
          <a:xfrm>
            <a:off x="482600" y="349250"/>
            <a:ext cx="11226800" cy="6159500"/>
          </a:xfrm>
          <a:prstGeom prst="rect">
            <a:avLst/>
          </a:prstGeom>
          <a:solidFill>
            <a:srgbClr val="1D2758"/>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4" name="Picture 3" descr="Crestmark_Blue_Reversed.png">
            <a:extLst>
              <a:ext uri="{FF2B5EF4-FFF2-40B4-BE49-F238E27FC236}">
                <a16:creationId xmlns:a16="http://schemas.microsoft.com/office/drawing/2014/main" id="{B3A11A29-B1FA-104E-AEAA-B5C2468792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05696" y="2803107"/>
            <a:ext cx="3980608" cy="1251785"/>
          </a:xfrm>
          <a:prstGeom prst="rect">
            <a:avLst/>
          </a:prstGeom>
        </p:spPr>
      </p:pic>
    </p:spTree>
    <p:extLst>
      <p:ext uri="{BB962C8B-B14F-4D97-AF65-F5344CB8AC3E}">
        <p14:creationId xmlns:p14="http://schemas.microsoft.com/office/powerpoint/2010/main" val="4225401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creen - Berry Bright Blue">
    <p:spTree>
      <p:nvGrpSpPr>
        <p:cNvPr id="1" name=""/>
        <p:cNvGrpSpPr/>
        <p:nvPr/>
      </p:nvGrpSpPr>
      <p:grpSpPr>
        <a:xfrm>
          <a:off x="0" y="0"/>
          <a:ext cx="0" cy="0"/>
          <a:chOff x="0" y="0"/>
          <a:chExt cx="0" cy="0"/>
        </a:xfrm>
      </p:grpSpPr>
      <p:sp>
        <p:nvSpPr>
          <p:cNvPr id="3" name="Rectangle 2"/>
          <p:cNvSpPr/>
          <p:nvPr userDrawn="1"/>
        </p:nvSpPr>
        <p:spPr>
          <a:xfrm>
            <a:off x="482600" y="349250"/>
            <a:ext cx="11226800" cy="6159500"/>
          </a:xfrm>
          <a:prstGeom prst="rect">
            <a:avLst/>
          </a:prstGeom>
          <a:solidFill>
            <a:srgbClr val="0A85C8"/>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4" name="Picture 3">
            <a:extLst>
              <a:ext uri="{FF2B5EF4-FFF2-40B4-BE49-F238E27FC236}">
                <a16:creationId xmlns:a16="http://schemas.microsoft.com/office/drawing/2014/main" id="{B6C5A7F6-ECFE-BB47-9529-FD3ACC0DEAFB}"/>
              </a:ext>
            </a:extLst>
          </p:cNvPr>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4106400" y="2804125"/>
            <a:ext cx="3979199" cy="1249750"/>
          </a:xfrm>
          <a:prstGeom prst="rect">
            <a:avLst/>
          </a:prstGeom>
        </p:spPr>
      </p:pic>
    </p:spTree>
    <p:extLst>
      <p:ext uri="{BB962C8B-B14F-4D97-AF65-F5344CB8AC3E}">
        <p14:creationId xmlns:p14="http://schemas.microsoft.com/office/powerpoint/2010/main" val="2663304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 Screen - White">
    <p:bg>
      <p:bgPr>
        <a:solidFill>
          <a:srgbClr val="1D2758"/>
        </a:solidFill>
        <a:effectLst/>
      </p:bgPr>
    </p:bg>
    <p:spTree>
      <p:nvGrpSpPr>
        <p:cNvPr id="1" name=""/>
        <p:cNvGrpSpPr/>
        <p:nvPr/>
      </p:nvGrpSpPr>
      <p:grpSpPr>
        <a:xfrm>
          <a:off x="0" y="0"/>
          <a:ext cx="0" cy="0"/>
          <a:chOff x="0" y="0"/>
          <a:chExt cx="0" cy="0"/>
        </a:xfrm>
      </p:grpSpPr>
      <p:sp>
        <p:nvSpPr>
          <p:cNvPr id="3" name="Rectangle 2"/>
          <p:cNvSpPr/>
          <p:nvPr userDrawn="1"/>
        </p:nvSpPr>
        <p:spPr>
          <a:xfrm>
            <a:off x="482600" y="349250"/>
            <a:ext cx="11226800" cy="6159500"/>
          </a:xfrm>
          <a:prstGeom prst="rect">
            <a:avLst/>
          </a:prstGeom>
          <a:solidFill>
            <a:schemeClr val="bg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4" name="Picture 3">
            <a:extLst>
              <a:ext uri="{FF2B5EF4-FFF2-40B4-BE49-F238E27FC236}">
                <a16:creationId xmlns:a16="http://schemas.microsoft.com/office/drawing/2014/main" id="{A269D620-8232-CA4E-A0BB-1B82C17FDDD4}"/>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4105826" y="2803875"/>
            <a:ext cx="3980347" cy="1250250"/>
          </a:xfrm>
          <a:prstGeom prst="rect">
            <a:avLst/>
          </a:prstGeom>
        </p:spPr>
      </p:pic>
    </p:spTree>
    <p:extLst>
      <p:ext uri="{BB962C8B-B14F-4D97-AF65-F5344CB8AC3E}">
        <p14:creationId xmlns:p14="http://schemas.microsoft.com/office/powerpoint/2010/main" val="1658026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Berry Bright  Blue">
    <p:spTree>
      <p:nvGrpSpPr>
        <p:cNvPr id="1" name=""/>
        <p:cNvGrpSpPr/>
        <p:nvPr/>
      </p:nvGrpSpPr>
      <p:grpSpPr>
        <a:xfrm>
          <a:off x="0" y="0"/>
          <a:ext cx="0" cy="0"/>
          <a:chOff x="0" y="0"/>
          <a:chExt cx="0" cy="0"/>
        </a:xfrm>
      </p:grpSpPr>
      <p:sp>
        <p:nvSpPr>
          <p:cNvPr id="10" name="Rectangle 9"/>
          <p:cNvSpPr/>
          <p:nvPr userDrawn="1"/>
        </p:nvSpPr>
        <p:spPr>
          <a:xfrm>
            <a:off x="482600" y="349250"/>
            <a:ext cx="11226800" cy="6159500"/>
          </a:xfrm>
          <a:prstGeom prst="rect">
            <a:avLst/>
          </a:prstGeom>
          <a:solidFill>
            <a:srgbClr val="0A85C8"/>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350"/>
          </a:p>
        </p:txBody>
      </p:sp>
      <p:sp>
        <p:nvSpPr>
          <p:cNvPr id="11" name="Title 10"/>
          <p:cNvSpPr>
            <a:spLocks noGrp="1"/>
          </p:cNvSpPr>
          <p:nvPr>
            <p:ph type="title" hasCustomPrompt="1"/>
          </p:nvPr>
        </p:nvSpPr>
        <p:spPr>
          <a:xfrm>
            <a:off x="689506" y="461069"/>
            <a:ext cx="10813001" cy="2326520"/>
          </a:xfrm>
          <a:solidFill>
            <a:srgbClr val="0A85C8"/>
          </a:solidFill>
        </p:spPr>
        <p:txBody>
          <a:bodyPr anchor="t">
            <a:noAutofit/>
          </a:bodyPr>
          <a:lstStyle>
            <a:lvl1pPr algn="l">
              <a:lnSpc>
                <a:spcPts val="6100"/>
              </a:lnSpc>
              <a:defRPr sz="6000">
                <a:solidFill>
                  <a:srgbClr val="1D2758"/>
                </a:solidFill>
                <a:latin typeface="Arial Black" panose="020B0A04020102020204" pitchFamily="34" charset="0"/>
              </a:defRPr>
            </a:lvl1pPr>
          </a:lstStyle>
          <a:p>
            <a:r>
              <a:rPr lang="en-US"/>
              <a:t>PLACEHOLDER FOR POWERPOINT TITLE SCREEN</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8538" y="5847514"/>
            <a:ext cx="1316854" cy="413585"/>
          </a:xfrm>
          <a:prstGeom prst="rect">
            <a:avLst/>
          </a:prstGeom>
        </p:spPr>
      </p:pic>
    </p:spTree>
    <p:extLst>
      <p:ext uri="{BB962C8B-B14F-4D97-AF65-F5344CB8AC3E}">
        <p14:creationId xmlns:p14="http://schemas.microsoft.com/office/powerpoint/2010/main" val="220428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creen - White">
    <p:bg>
      <p:bgPr>
        <a:solidFill>
          <a:srgbClr val="1D2758"/>
        </a:solidFill>
        <a:effectLst/>
      </p:bgPr>
    </p:bg>
    <p:spTree>
      <p:nvGrpSpPr>
        <p:cNvPr id="1" name=""/>
        <p:cNvGrpSpPr/>
        <p:nvPr/>
      </p:nvGrpSpPr>
      <p:grpSpPr>
        <a:xfrm>
          <a:off x="0" y="0"/>
          <a:ext cx="0" cy="0"/>
          <a:chOff x="0" y="0"/>
          <a:chExt cx="0" cy="0"/>
        </a:xfrm>
      </p:grpSpPr>
      <p:sp>
        <p:nvSpPr>
          <p:cNvPr id="10" name="Rectangle 9"/>
          <p:cNvSpPr/>
          <p:nvPr userDrawn="1"/>
        </p:nvSpPr>
        <p:spPr>
          <a:xfrm>
            <a:off x="482600" y="349250"/>
            <a:ext cx="11226800" cy="6159500"/>
          </a:xfrm>
          <a:prstGeom prst="rect">
            <a:avLst/>
          </a:prstGeom>
          <a:solidFill>
            <a:schemeClr val="bg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350"/>
          </a:p>
        </p:txBody>
      </p:sp>
      <p:sp>
        <p:nvSpPr>
          <p:cNvPr id="11" name="Title 10"/>
          <p:cNvSpPr>
            <a:spLocks noGrp="1"/>
          </p:cNvSpPr>
          <p:nvPr>
            <p:ph type="title" hasCustomPrompt="1"/>
          </p:nvPr>
        </p:nvSpPr>
        <p:spPr>
          <a:xfrm>
            <a:off x="689506" y="461069"/>
            <a:ext cx="10813001" cy="2326520"/>
          </a:xfrm>
          <a:noFill/>
        </p:spPr>
        <p:txBody>
          <a:bodyPr anchor="t">
            <a:noAutofit/>
          </a:bodyPr>
          <a:lstStyle>
            <a:lvl1pPr algn="l">
              <a:lnSpc>
                <a:spcPts val="6100"/>
              </a:lnSpc>
              <a:defRPr sz="6000">
                <a:solidFill>
                  <a:srgbClr val="0A85C8"/>
                </a:solidFill>
                <a:latin typeface="Arial Black" panose="020B0A04020102020204" pitchFamily="34" charset="0"/>
              </a:defRPr>
            </a:lvl1pPr>
          </a:lstStyle>
          <a:p>
            <a:r>
              <a:rPr lang="en-US"/>
              <a:t>PLACEHOLDER FOR POWERPOINT TITLE SCREEN</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1637" y="5847514"/>
            <a:ext cx="1310656" cy="413585"/>
          </a:xfrm>
          <a:prstGeom prst="rect">
            <a:avLst/>
          </a:prstGeom>
        </p:spPr>
      </p:pic>
    </p:spTree>
    <p:extLst>
      <p:ext uri="{BB962C8B-B14F-4D97-AF65-F5344CB8AC3E}">
        <p14:creationId xmlns:p14="http://schemas.microsoft.com/office/powerpoint/2010/main" val="3601105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87680" y="347472"/>
            <a:ext cx="11228832" cy="713232"/>
          </a:xfrm>
          <a:solidFill>
            <a:srgbClr val="1D2758"/>
          </a:solidFill>
        </p:spPr>
        <p:txBody>
          <a:bodyPr>
            <a:normAutofit/>
          </a:bodyPr>
          <a:lstStyle>
            <a:lvl1pPr algn="l">
              <a:defRPr sz="2300" baseline="0">
                <a:solidFill>
                  <a:srgbClr val="0A85C8"/>
                </a:solidFill>
                <a:latin typeface="Arial Black" panose="020B0A04020102020204" pitchFamily="34" charset="0"/>
              </a:defRPr>
            </a:lvl1pPr>
          </a:lstStyle>
          <a:p>
            <a:r>
              <a:rPr lang="en-US"/>
              <a:t>PLACEHOLDER FOR TOPIC</a:t>
            </a:r>
          </a:p>
        </p:txBody>
      </p:sp>
      <p:sp>
        <p:nvSpPr>
          <p:cNvPr id="5" name="Text Placeholder 4"/>
          <p:cNvSpPr>
            <a:spLocks noGrp="1"/>
          </p:cNvSpPr>
          <p:nvPr>
            <p:ph type="body" sz="quarter" idx="10"/>
          </p:nvPr>
        </p:nvSpPr>
        <p:spPr>
          <a:xfrm>
            <a:off x="486836" y="1225550"/>
            <a:ext cx="11228917" cy="4794250"/>
          </a:xfrm>
        </p:spPr>
        <p:txBody>
          <a:bodyPr/>
          <a:lstStyle>
            <a:lvl1pPr>
              <a:defRPr>
                <a:latin typeface="Century Schoolbook" panose="02040604050505020304" pitchFamily="18" charset="0"/>
              </a:defRPr>
            </a:lvl1pPr>
            <a:lvl2pPr>
              <a:defRPr>
                <a:latin typeface="Century Schoolbook" panose="02040604050505020304" pitchFamily="18" charset="0"/>
              </a:defRPr>
            </a:lvl2pPr>
            <a:lvl3pPr>
              <a:defRPr>
                <a:latin typeface="Century Schoolbook" panose="02040604050505020304" pitchFamily="18" charset="0"/>
              </a:defRPr>
            </a:lvl3pPr>
            <a:lvl4pPr>
              <a:defRPr>
                <a:latin typeface="Century Schoolbook" panose="02040604050505020304" pitchFamily="18" charset="0"/>
              </a:defRPr>
            </a:lvl4pPr>
            <a:lvl5pPr>
              <a:defRPr>
                <a:latin typeface="Century Schoolbook" panose="020406040505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a:extLst>
              <a:ext uri="{FF2B5EF4-FFF2-40B4-BE49-F238E27FC236}">
                <a16:creationId xmlns:a16="http://schemas.microsoft.com/office/drawing/2014/main" id="{1BF5B575-DC48-C84F-8B63-588B726AB5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05856" y="6184646"/>
            <a:ext cx="1310656" cy="413585"/>
          </a:xfrm>
          <a:prstGeom prst="rect">
            <a:avLst/>
          </a:prstGeom>
        </p:spPr>
      </p:pic>
    </p:spTree>
    <p:extLst>
      <p:ext uri="{BB962C8B-B14F-4D97-AF65-F5344CB8AC3E}">
        <p14:creationId xmlns:p14="http://schemas.microsoft.com/office/powerpoint/2010/main" val="3716329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b-Content">
    <p:spTree>
      <p:nvGrpSpPr>
        <p:cNvPr id="1" name=""/>
        <p:cNvGrpSpPr/>
        <p:nvPr/>
      </p:nvGrpSpPr>
      <p:grpSpPr>
        <a:xfrm>
          <a:off x="0" y="0"/>
          <a:ext cx="0" cy="0"/>
          <a:chOff x="0" y="0"/>
          <a:chExt cx="0" cy="0"/>
        </a:xfrm>
      </p:grpSpPr>
      <p:sp>
        <p:nvSpPr>
          <p:cNvPr id="3" name="Text Placeholder 4"/>
          <p:cNvSpPr>
            <a:spLocks noGrp="1"/>
          </p:cNvSpPr>
          <p:nvPr>
            <p:ph type="body" sz="quarter" idx="10"/>
          </p:nvPr>
        </p:nvSpPr>
        <p:spPr>
          <a:xfrm>
            <a:off x="486836" y="1225550"/>
            <a:ext cx="11228917" cy="4794250"/>
          </a:xfrm>
        </p:spPr>
        <p:txBody>
          <a:bodyPr/>
          <a:lstStyle>
            <a:lvl1pPr>
              <a:defRPr>
                <a:latin typeface="Century Schoolbook" panose="02040604050505020304" pitchFamily="18" charset="0"/>
              </a:defRPr>
            </a:lvl1pPr>
            <a:lvl2pPr>
              <a:defRPr>
                <a:latin typeface="Century Schoolbook" panose="02040604050505020304" pitchFamily="18" charset="0"/>
              </a:defRPr>
            </a:lvl2pPr>
            <a:lvl3pPr>
              <a:defRPr>
                <a:latin typeface="Century Schoolbook" panose="02040604050505020304" pitchFamily="18" charset="0"/>
              </a:defRPr>
            </a:lvl3pPr>
            <a:lvl4pPr>
              <a:defRPr>
                <a:latin typeface="Century Schoolbook" panose="02040604050505020304" pitchFamily="18" charset="0"/>
              </a:defRPr>
            </a:lvl4pPr>
            <a:lvl5pPr>
              <a:defRPr>
                <a:latin typeface="Century Schoolbook" panose="020406040505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a:extLst>
              <a:ext uri="{FF2B5EF4-FFF2-40B4-BE49-F238E27FC236}">
                <a16:creationId xmlns:a16="http://schemas.microsoft.com/office/drawing/2014/main" id="{1BF5B575-DC48-C84F-8B63-588B726AB5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05856" y="6184646"/>
            <a:ext cx="1310656" cy="413585"/>
          </a:xfrm>
          <a:prstGeom prst="rect">
            <a:avLst/>
          </a:prstGeom>
        </p:spPr>
      </p:pic>
    </p:spTree>
    <p:extLst>
      <p:ext uri="{BB962C8B-B14F-4D97-AF65-F5344CB8AC3E}">
        <p14:creationId xmlns:p14="http://schemas.microsoft.com/office/powerpoint/2010/main" val="76818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Text and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87680" y="347472"/>
            <a:ext cx="11228832" cy="713232"/>
          </a:xfrm>
          <a:solidFill>
            <a:srgbClr val="1D2758"/>
          </a:solidFill>
        </p:spPr>
        <p:txBody>
          <a:bodyPr>
            <a:normAutofit/>
          </a:bodyPr>
          <a:lstStyle>
            <a:lvl1pPr algn="l">
              <a:defRPr sz="2300" baseline="0">
                <a:solidFill>
                  <a:srgbClr val="0A85C8"/>
                </a:solidFill>
                <a:latin typeface="Arial Black" panose="020B0A04020102020204" pitchFamily="34" charset="0"/>
              </a:defRPr>
            </a:lvl1pPr>
          </a:lstStyle>
          <a:p>
            <a:r>
              <a:rPr lang="en-US"/>
              <a:t>PLACEHOLDER FOR TOPIC</a:t>
            </a:r>
          </a:p>
        </p:txBody>
      </p:sp>
      <p:sp>
        <p:nvSpPr>
          <p:cNvPr id="4" name="Picture Placeholder 3"/>
          <p:cNvSpPr>
            <a:spLocks noGrp="1"/>
          </p:cNvSpPr>
          <p:nvPr>
            <p:ph type="pic" sz="quarter" idx="10"/>
          </p:nvPr>
        </p:nvSpPr>
        <p:spPr>
          <a:xfrm>
            <a:off x="7315201" y="1189038"/>
            <a:ext cx="4400551" cy="4865533"/>
          </a:xfrm>
        </p:spPr>
        <p:txBody>
          <a:bodyPr/>
          <a:lstStyle>
            <a:lvl1pPr>
              <a:defRPr>
                <a:latin typeface="Century Schoolbook" panose="02040604050505020304" pitchFamily="18" charset="0"/>
              </a:defRPr>
            </a:lvl1pPr>
          </a:lstStyle>
          <a:p>
            <a:r>
              <a:rPr lang="en-US"/>
              <a:t>Click icon to add picture</a:t>
            </a:r>
          </a:p>
        </p:txBody>
      </p:sp>
      <p:sp>
        <p:nvSpPr>
          <p:cNvPr id="8" name="Text Placeholder 7"/>
          <p:cNvSpPr>
            <a:spLocks noGrp="1"/>
          </p:cNvSpPr>
          <p:nvPr>
            <p:ph type="body" sz="quarter" idx="11"/>
          </p:nvPr>
        </p:nvSpPr>
        <p:spPr>
          <a:xfrm>
            <a:off x="486834" y="1189039"/>
            <a:ext cx="6697133" cy="4865532"/>
          </a:xfrm>
        </p:spPr>
        <p:txBody>
          <a:bodyPr/>
          <a:lstStyle>
            <a:lvl1pPr>
              <a:defRPr>
                <a:latin typeface="Century Schoolbook" panose="02040604050505020304" pitchFamily="18" charset="0"/>
              </a:defRPr>
            </a:lvl1pPr>
            <a:lvl2pPr>
              <a:defRPr>
                <a:latin typeface="Century Schoolbook" panose="02040604050505020304" pitchFamily="18" charset="0"/>
              </a:defRPr>
            </a:lvl2pPr>
            <a:lvl3pPr>
              <a:defRPr>
                <a:latin typeface="Century Schoolbook" panose="02040604050505020304" pitchFamily="18" charset="0"/>
              </a:defRPr>
            </a:lvl3pPr>
            <a:lvl4pPr>
              <a:defRPr>
                <a:latin typeface="Century Schoolbook" panose="02040604050505020304" pitchFamily="18" charset="0"/>
              </a:defRPr>
            </a:lvl4pPr>
            <a:lvl5pPr>
              <a:defRPr>
                <a:latin typeface="Century Schoolbook" panose="020406040505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a:extLst>
              <a:ext uri="{FF2B5EF4-FFF2-40B4-BE49-F238E27FC236}">
                <a16:creationId xmlns:a16="http://schemas.microsoft.com/office/drawing/2014/main" id="{1BF5B575-DC48-C84F-8B63-588B726AB5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05856" y="6184646"/>
            <a:ext cx="1310656" cy="413585"/>
          </a:xfrm>
          <a:prstGeom prst="rect">
            <a:avLst/>
          </a:prstGeom>
        </p:spPr>
      </p:pic>
    </p:spTree>
    <p:extLst>
      <p:ext uri="{BB962C8B-B14F-4D97-AF65-F5344CB8AC3E}">
        <p14:creationId xmlns:p14="http://schemas.microsoft.com/office/powerpoint/2010/main" val="679246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o header Text + Images">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7315201" y="347474"/>
            <a:ext cx="4400551" cy="4109117"/>
          </a:xfrm>
        </p:spPr>
        <p:txBody>
          <a:bodyPr/>
          <a:lstStyle>
            <a:lvl1pPr>
              <a:defRPr>
                <a:latin typeface="Century Schoolbook" panose="02040604050505020304" pitchFamily="18" charset="0"/>
              </a:defRPr>
            </a:lvl1pPr>
          </a:lstStyle>
          <a:p>
            <a:r>
              <a:rPr lang="en-US"/>
              <a:t>Click icon to add picture</a:t>
            </a:r>
          </a:p>
        </p:txBody>
      </p:sp>
      <p:sp>
        <p:nvSpPr>
          <p:cNvPr id="8" name="Text Placeholder 7"/>
          <p:cNvSpPr>
            <a:spLocks noGrp="1"/>
          </p:cNvSpPr>
          <p:nvPr>
            <p:ph type="body" sz="quarter" idx="11"/>
          </p:nvPr>
        </p:nvSpPr>
        <p:spPr>
          <a:xfrm>
            <a:off x="486834" y="347473"/>
            <a:ext cx="6697133" cy="5707252"/>
          </a:xfrm>
        </p:spPr>
        <p:txBody>
          <a:bodyPr/>
          <a:lstStyle>
            <a:lvl1pPr>
              <a:defRPr>
                <a:latin typeface="Century Schoolbook" panose="02040604050505020304" pitchFamily="18" charset="0"/>
              </a:defRPr>
            </a:lvl1pPr>
            <a:lvl2pPr>
              <a:defRPr>
                <a:latin typeface="Century Schoolbook" panose="02040604050505020304" pitchFamily="18" charset="0"/>
              </a:defRPr>
            </a:lvl2pPr>
            <a:lvl3pPr>
              <a:defRPr>
                <a:latin typeface="Century Schoolbook" panose="02040604050505020304" pitchFamily="18" charset="0"/>
              </a:defRPr>
            </a:lvl3pPr>
            <a:lvl4pPr>
              <a:defRPr>
                <a:latin typeface="Century Schoolbook" panose="02040604050505020304" pitchFamily="18" charset="0"/>
              </a:defRPr>
            </a:lvl4pPr>
            <a:lvl5pPr>
              <a:defRPr>
                <a:latin typeface="Century Schoolbook" panose="020406040505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4"/>
          <p:cNvSpPr>
            <a:spLocks noGrp="1"/>
          </p:cNvSpPr>
          <p:nvPr>
            <p:ph type="pic" sz="quarter" idx="12"/>
          </p:nvPr>
        </p:nvSpPr>
        <p:spPr>
          <a:xfrm>
            <a:off x="7315201" y="4537075"/>
            <a:ext cx="4400551" cy="1517650"/>
          </a:xfrm>
        </p:spPr>
        <p:txBody>
          <a:bodyPr/>
          <a:lstStyle/>
          <a:p>
            <a:r>
              <a:rPr lang="en-US"/>
              <a:t>Click icon to add picture</a:t>
            </a:r>
          </a:p>
        </p:txBody>
      </p:sp>
      <p:pic>
        <p:nvPicPr>
          <p:cNvPr id="6" name="Picture 5">
            <a:extLst>
              <a:ext uri="{FF2B5EF4-FFF2-40B4-BE49-F238E27FC236}">
                <a16:creationId xmlns:a16="http://schemas.microsoft.com/office/drawing/2014/main" id="{1BF5B575-DC48-C84F-8B63-588B726AB5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05856" y="6184646"/>
            <a:ext cx="1310656" cy="413585"/>
          </a:xfrm>
          <a:prstGeom prst="rect">
            <a:avLst/>
          </a:prstGeom>
        </p:spPr>
      </p:pic>
    </p:spTree>
    <p:extLst>
      <p:ext uri="{BB962C8B-B14F-4D97-AF65-F5344CB8AC3E}">
        <p14:creationId xmlns:p14="http://schemas.microsoft.com/office/powerpoint/2010/main" val="1382687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87680" y="347472"/>
            <a:ext cx="11228832" cy="713232"/>
          </a:xfrm>
          <a:solidFill>
            <a:srgbClr val="1D2758"/>
          </a:solidFill>
        </p:spPr>
        <p:txBody>
          <a:bodyPr>
            <a:normAutofit/>
          </a:bodyPr>
          <a:lstStyle>
            <a:lvl1pPr algn="l">
              <a:defRPr sz="2300" baseline="0">
                <a:solidFill>
                  <a:srgbClr val="0A85C8"/>
                </a:solidFill>
                <a:latin typeface="Arial Black" panose="020B0A04020102020204" pitchFamily="34" charset="0"/>
              </a:defRPr>
            </a:lvl1pPr>
          </a:lstStyle>
          <a:p>
            <a:r>
              <a:rPr lang="en-US"/>
              <a:t>PLACEHOLDER FOR TOPIC</a:t>
            </a:r>
          </a:p>
        </p:txBody>
      </p:sp>
      <p:sp>
        <p:nvSpPr>
          <p:cNvPr id="4" name="Picture Placeholder 3"/>
          <p:cNvSpPr>
            <a:spLocks noGrp="1"/>
          </p:cNvSpPr>
          <p:nvPr>
            <p:ph type="pic" sz="quarter" idx="10"/>
          </p:nvPr>
        </p:nvSpPr>
        <p:spPr>
          <a:xfrm>
            <a:off x="486834" y="1060451"/>
            <a:ext cx="11228917" cy="4994275"/>
          </a:xfrm>
        </p:spPr>
        <p:txBody>
          <a:bodyPr/>
          <a:lstStyle/>
          <a:p>
            <a:r>
              <a:rPr lang="en-US"/>
              <a:t>Click icon to add picture</a:t>
            </a:r>
          </a:p>
        </p:txBody>
      </p:sp>
      <p:pic>
        <p:nvPicPr>
          <p:cNvPr id="5" name="Picture 4">
            <a:extLst>
              <a:ext uri="{FF2B5EF4-FFF2-40B4-BE49-F238E27FC236}">
                <a16:creationId xmlns:a16="http://schemas.microsoft.com/office/drawing/2014/main" id="{1BF5B575-DC48-C84F-8B63-588B726AB5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05856" y="6184646"/>
            <a:ext cx="1310656" cy="413585"/>
          </a:xfrm>
          <a:prstGeom prst="rect">
            <a:avLst/>
          </a:prstGeom>
        </p:spPr>
      </p:pic>
    </p:spTree>
    <p:extLst>
      <p:ext uri="{BB962C8B-B14F-4D97-AF65-F5344CB8AC3E}">
        <p14:creationId xmlns:p14="http://schemas.microsoft.com/office/powerpoint/2010/main" val="3117415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8" name="Text Placeholder 7"/>
          <p:cNvSpPr>
            <a:spLocks noGrp="1"/>
          </p:cNvSpPr>
          <p:nvPr>
            <p:ph type="body" sz="quarter" idx="11"/>
          </p:nvPr>
        </p:nvSpPr>
        <p:spPr>
          <a:xfrm>
            <a:off x="486834" y="674703"/>
            <a:ext cx="5467124" cy="5380022"/>
          </a:xfrm>
        </p:spPr>
        <p:txBody>
          <a:bodyPr/>
          <a:lstStyle>
            <a:lvl1pPr>
              <a:defRPr>
                <a:latin typeface="Century Schoolbook" panose="02040604050505020304" pitchFamily="18" charset="0"/>
              </a:defRPr>
            </a:lvl1pPr>
            <a:lvl2pPr>
              <a:defRPr>
                <a:latin typeface="Century Schoolbook" panose="02040604050505020304" pitchFamily="18" charset="0"/>
              </a:defRPr>
            </a:lvl2pPr>
            <a:lvl3pPr>
              <a:defRPr>
                <a:latin typeface="Century Schoolbook" panose="02040604050505020304" pitchFamily="18" charset="0"/>
              </a:defRPr>
            </a:lvl3pPr>
            <a:lvl4pPr>
              <a:defRPr>
                <a:latin typeface="Century Schoolbook" panose="02040604050505020304" pitchFamily="18" charset="0"/>
              </a:defRPr>
            </a:lvl4pPr>
            <a:lvl5pPr>
              <a:defRPr>
                <a:latin typeface="Century Schoolbook" panose="020406040505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7"/>
          <p:cNvSpPr>
            <a:spLocks noGrp="1"/>
          </p:cNvSpPr>
          <p:nvPr>
            <p:ph type="body" sz="quarter" idx="12"/>
          </p:nvPr>
        </p:nvSpPr>
        <p:spPr>
          <a:xfrm>
            <a:off x="6152114" y="674703"/>
            <a:ext cx="5467124" cy="5380022"/>
          </a:xfrm>
        </p:spPr>
        <p:txBody>
          <a:bodyPr/>
          <a:lstStyle>
            <a:lvl1pPr>
              <a:defRPr>
                <a:latin typeface="Century Schoolbook" panose="02040604050505020304" pitchFamily="18" charset="0"/>
              </a:defRPr>
            </a:lvl1pPr>
            <a:lvl2pPr>
              <a:defRPr>
                <a:latin typeface="Century Schoolbook" panose="02040604050505020304" pitchFamily="18" charset="0"/>
              </a:defRPr>
            </a:lvl2pPr>
            <a:lvl3pPr>
              <a:defRPr>
                <a:latin typeface="Century Schoolbook" panose="02040604050505020304" pitchFamily="18" charset="0"/>
              </a:defRPr>
            </a:lvl3pPr>
            <a:lvl4pPr>
              <a:defRPr>
                <a:latin typeface="Century Schoolbook" panose="02040604050505020304" pitchFamily="18" charset="0"/>
              </a:defRPr>
            </a:lvl4pPr>
            <a:lvl5pPr>
              <a:defRPr>
                <a:latin typeface="Century Schoolbook" panose="020406040505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a:extLst>
              <a:ext uri="{FF2B5EF4-FFF2-40B4-BE49-F238E27FC236}">
                <a16:creationId xmlns:a16="http://schemas.microsoft.com/office/drawing/2014/main" id="{1BF5B575-DC48-C84F-8B63-588B726AB5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05856" y="6184646"/>
            <a:ext cx="1310656" cy="413585"/>
          </a:xfrm>
          <a:prstGeom prst="rect">
            <a:avLst/>
          </a:prstGeom>
        </p:spPr>
      </p:pic>
    </p:spTree>
    <p:extLst>
      <p:ext uri="{BB962C8B-B14F-4D97-AF65-F5344CB8AC3E}">
        <p14:creationId xmlns:p14="http://schemas.microsoft.com/office/powerpoint/2010/main" val="3646148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16330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7" r:id="rId6"/>
    <p:sldLayoutId id="2147483658" r:id="rId7"/>
    <p:sldLayoutId id="2147483659" r:id="rId8"/>
    <p:sldLayoutId id="2147483660" r:id="rId9"/>
    <p:sldLayoutId id="2147483654" r:id="rId10"/>
    <p:sldLayoutId id="2147483655" r:id="rId11"/>
    <p:sldLayoutId id="2147483656" r:id="rId12"/>
  </p:sldLayoutIdLst>
  <p:txStyles>
    <p:titleStyle>
      <a:lvl1pPr algn="l"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AB7CF-568C-4D8D-BA7A-D9BB32CBD377}"/>
              </a:ext>
            </a:extLst>
          </p:cNvPr>
          <p:cNvSpPr>
            <a:spLocks noGrp="1"/>
          </p:cNvSpPr>
          <p:nvPr>
            <p:ph type="title"/>
          </p:nvPr>
        </p:nvSpPr>
        <p:spPr/>
        <p:txBody>
          <a:bodyPr/>
          <a:lstStyle/>
          <a:p>
            <a:r>
              <a:rPr lang="en-US" sz="4000" dirty="0"/>
              <a:t>The CPA 150 Hour Rule as a Barrier to Entry </a:t>
            </a:r>
          </a:p>
        </p:txBody>
      </p:sp>
      <p:sp>
        <p:nvSpPr>
          <p:cNvPr id="3" name="TextBox 2">
            <a:extLst>
              <a:ext uri="{FF2B5EF4-FFF2-40B4-BE49-F238E27FC236}">
                <a16:creationId xmlns:a16="http://schemas.microsoft.com/office/drawing/2014/main" id="{11D41662-4388-B349-86FB-05FD833891F0}"/>
              </a:ext>
            </a:extLst>
          </p:cNvPr>
          <p:cNvSpPr txBox="1"/>
          <p:nvPr/>
        </p:nvSpPr>
        <p:spPr>
          <a:xfrm>
            <a:off x="689506" y="4537710"/>
            <a:ext cx="5829300" cy="923330"/>
          </a:xfrm>
          <a:prstGeom prst="rect">
            <a:avLst/>
          </a:prstGeom>
          <a:noFill/>
        </p:spPr>
        <p:txBody>
          <a:bodyPr wrap="square" rtlCol="0">
            <a:spAutoFit/>
          </a:bodyPr>
          <a:lstStyle/>
          <a:p>
            <a:r>
              <a:rPr lang="en-US" dirty="0">
                <a:latin typeface="Gill Sans MT" panose="020B0502020104020203" pitchFamily="34" charset="0"/>
              </a:rPr>
              <a:t>Brian Meehan</a:t>
            </a:r>
          </a:p>
          <a:p>
            <a:r>
              <a:rPr lang="en-US" dirty="0">
                <a:latin typeface="Gill Sans MT" panose="020B0502020104020203" pitchFamily="34" charset="0"/>
              </a:rPr>
              <a:t>4/16/24</a:t>
            </a:r>
          </a:p>
          <a:p>
            <a:r>
              <a:rPr lang="en-US" dirty="0">
                <a:latin typeface="Gill Sans MT" panose="020B0502020104020203" pitchFamily="34" charset="0"/>
              </a:rPr>
              <a:t>CATO Webinar</a:t>
            </a:r>
          </a:p>
        </p:txBody>
      </p:sp>
      <p:pic>
        <p:nvPicPr>
          <p:cNvPr id="4" name="Picture 3">
            <a:extLst>
              <a:ext uri="{FF2B5EF4-FFF2-40B4-BE49-F238E27FC236}">
                <a16:creationId xmlns:a16="http://schemas.microsoft.com/office/drawing/2014/main" id="{7F623401-D2C2-60EF-4F44-9F842BD930EF}"/>
              </a:ext>
            </a:extLst>
          </p:cNvPr>
          <p:cNvPicPr>
            <a:picLocks noChangeAspect="1"/>
          </p:cNvPicPr>
          <p:nvPr/>
        </p:nvPicPr>
        <p:blipFill>
          <a:blip r:embed="rId3"/>
          <a:stretch>
            <a:fillRect/>
          </a:stretch>
        </p:blipFill>
        <p:spPr>
          <a:xfrm>
            <a:off x="7061943" y="4646939"/>
            <a:ext cx="4440551" cy="1628202"/>
          </a:xfrm>
          <a:prstGeom prst="rect">
            <a:avLst/>
          </a:prstGeom>
        </p:spPr>
      </p:pic>
    </p:spTree>
    <p:extLst>
      <p:ext uri="{BB962C8B-B14F-4D97-AF65-F5344CB8AC3E}">
        <p14:creationId xmlns:p14="http://schemas.microsoft.com/office/powerpoint/2010/main" val="863565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E7BA8-07F0-C33F-CB19-B4269886A0C9}"/>
              </a:ext>
            </a:extLst>
          </p:cNvPr>
          <p:cNvSpPr>
            <a:spLocks noGrp="1"/>
          </p:cNvSpPr>
          <p:nvPr>
            <p:ph type="title"/>
          </p:nvPr>
        </p:nvSpPr>
        <p:spPr>
          <a:xfrm>
            <a:off x="0" y="347472"/>
            <a:ext cx="12192000" cy="713232"/>
          </a:xfrm>
        </p:spPr>
        <p:txBody>
          <a:bodyPr>
            <a:normAutofit/>
          </a:bodyPr>
          <a:lstStyle/>
          <a:p>
            <a:r>
              <a:rPr lang="en-US" dirty="0"/>
              <a:t>The Move From 120 hours to 150 hours: Impact on CPA Supply and Quality</a:t>
            </a:r>
          </a:p>
        </p:txBody>
      </p:sp>
      <p:pic>
        <p:nvPicPr>
          <p:cNvPr id="1030" name="Picture 6" descr="Journal of Accounting Research - Wiley Online Library">
            <a:extLst>
              <a:ext uri="{FF2B5EF4-FFF2-40B4-BE49-F238E27FC236}">
                <a16:creationId xmlns:a16="http://schemas.microsoft.com/office/drawing/2014/main" id="{A5711750-E0B4-366E-2BD3-A5F5982BAC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40964" y="1081660"/>
            <a:ext cx="3775548" cy="559340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D0F0D99-79F4-6C40-E89E-0FBD004759FF}"/>
              </a:ext>
            </a:extLst>
          </p:cNvPr>
          <p:cNvSpPr txBox="1"/>
          <p:nvPr/>
        </p:nvSpPr>
        <p:spPr>
          <a:xfrm>
            <a:off x="173620" y="1192192"/>
            <a:ext cx="7767344" cy="5324535"/>
          </a:xfrm>
          <a:prstGeom prst="rect">
            <a:avLst/>
          </a:prstGeom>
          <a:noFill/>
        </p:spPr>
        <p:txBody>
          <a:bodyPr wrap="square" rtlCol="0">
            <a:spAutoFit/>
          </a:bodyPr>
          <a:lstStyle/>
          <a:p>
            <a:pPr marL="285750" indent="-285750">
              <a:buFont typeface="Arial" panose="020B0604020202020204" pitchFamily="34" charset="0"/>
              <a:buChar char="•"/>
            </a:pPr>
            <a:r>
              <a:rPr lang="en-US" sz="2000" dirty="0"/>
              <a:t>Carpenter and Stephenson (2006) - States that adopted the 150-hour rule saw large decreases in the supply of first time CPA candidates sitting for the exam without any impact on passing rates. </a:t>
            </a:r>
          </a:p>
          <a:p>
            <a:endParaRPr lang="en-US" sz="2000" dirty="0"/>
          </a:p>
          <a:p>
            <a:pPr marL="285750" indent="-285750">
              <a:buFont typeface="Arial" panose="020B0604020202020204" pitchFamily="34" charset="0"/>
              <a:buChar char="•"/>
            </a:pPr>
            <a:r>
              <a:rPr lang="en-US" sz="2000" dirty="0"/>
              <a:t>Barrios (2022) finds that adoption of the 150 rule leads to a 15% reduction in the number of first-time candidates taking the CPA exam. The extra year of education does not improve the average quality of CPA’s as both testing performance and career trajectories are not different than under a 120-credit hour rule. </a:t>
            </a:r>
          </a:p>
          <a:p>
            <a:endParaRPr lang="en-US" sz="2000" dirty="0"/>
          </a:p>
          <a:p>
            <a:pPr marL="285750" indent="-285750">
              <a:buFont typeface="Arial" panose="020B0604020202020204" pitchFamily="34" charset="0"/>
              <a:buChar char="•"/>
            </a:pPr>
            <a:r>
              <a:rPr lang="en-US" sz="2000" dirty="0"/>
              <a:t>Southerland et al. (2024) find that the adoption of the 150-hour rule has a disproportionately negative impact on the minority CPA candidates trying to enter the profession; this relative entry decline is a sizable 13% more than non-minority candidates. </a:t>
            </a:r>
            <a:endParaRPr lang="en-US" dirty="0"/>
          </a:p>
        </p:txBody>
      </p:sp>
    </p:spTree>
    <p:extLst>
      <p:ext uri="{BB962C8B-B14F-4D97-AF65-F5344CB8AC3E}">
        <p14:creationId xmlns:p14="http://schemas.microsoft.com/office/powerpoint/2010/main" val="266476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B84EA-CC24-7C0E-5785-FB954376DCCB}"/>
              </a:ext>
            </a:extLst>
          </p:cNvPr>
          <p:cNvSpPr>
            <a:spLocks noGrp="1"/>
          </p:cNvSpPr>
          <p:nvPr>
            <p:ph type="title"/>
          </p:nvPr>
        </p:nvSpPr>
        <p:spPr>
          <a:xfrm>
            <a:off x="0" y="347472"/>
            <a:ext cx="12192000" cy="713232"/>
          </a:xfrm>
        </p:spPr>
        <p:txBody>
          <a:bodyPr/>
          <a:lstStyle/>
          <a:p>
            <a:r>
              <a:rPr lang="en-US" dirty="0"/>
              <a:t>Recent Licensing Liberalization </a:t>
            </a:r>
          </a:p>
        </p:txBody>
      </p:sp>
      <p:sp>
        <p:nvSpPr>
          <p:cNvPr id="3" name="Text Placeholder 2">
            <a:extLst>
              <a:ext uri="{FF2B5EF4-FFF2-40B4-BE49-F238E27FC236}">
                <a16:creationId xmlns:a16="http://schemas.microsoft.com/office/drawing/2014/main" id="{29AD8756-A548-AF6F-49E4-46EFEEFA12D3}"/>
              </a:ext>
            </a:extLst>
          </p:cNvPr>
          <p:cNvSpPr>
            <a:spLocks noGrp="1"/>
          </p:cNvSpPr>
          <p:nvPr>
            <p:ph type="body" sz="quarter" idx="10"/>
          </p:nvPr>
        </p:nvSpPr>
        <p:spPr>
          <a:xfrm>
            <a:off x="486837" y="1225550"/>
            <a:ext cx="7244924" cy="4794250"/>
          </a:xfrm>
        </p:spPr>
        <p:txBody>
          <a:bodyPr/>
          <a:lstStyle/>
          <a:p>
            <a:r>
              <a:rPr lang="en-US" dirty="0">
                <a:solidFill>
                  <a:srgbClr val="222222"/>
                </a:solidFill>
              </a:rPr>
              <a:t>Meehan and Stephenson (2020) find that recent moves to bifurcate the education requirement to 120 hours to sit for the CPA exam (while still having to get to 150 to get fully licensed), have increased the supply of first-time candidates without impacting pass rates. Suggesting that the extra 30 hours does not improve testing performance, consistent with prior result. </a:t>
            </a:r>
          </a:p>
        </p:txBody>
      </p:sp>
      <p:pic>
        <p:nvPicPr>
          <p:cNvPr id="6" name="Picture 5">
            <a:extLst>
              <a:ext uri="{FF2B5EF4-FFF2-40B4-BE49-F238E27FC236}">
                <a16:creationId xmlns:a16="http://schemas.microsoft.com/office/drawing/2014/main" id="{DA08FE4C-A2E4-0A6B-3474-22FBF05DE7BB}"/>
              </a:ext>
            </a:extLst>
          </p:cNvPr>
          <p:cNvPicPr>
            <a:picLocks noChangeAspect="1"/>
          </p:cNvPicPr>
          <p:nvPr/>
        </p:nvPicPr>
        <p:blipFill>
          <a:blip r:embed="rId2"/>
          <a:stretch>
            <a:fillRect/>
          </a:stretch>
        </p:blipFill>
        <p:spPr>
          <a:xfrm>
            <a:off x="8010246" y="1060704"/>
            <a:ext cx="3706266" cy="5606314"/>
          </a:xfrm>
          <a:prstGeom prst="rect">
            <a:avLst/>
          </a:prstGeom>
        </p:spPr>
      </p:pic>
    </p:spTree>
    <p:extLst>
      <p:ext uri="{BB962C8B-B14F-4D97-AF65-F5344CB8AC3E}">
        <p14:creationId xmlns:p14="http://schemas.microsoft.com/office/powerpoint/2010/main" val="992726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34C51-B95A-AED3-5135-197DAC42AB5B}"/>
              </a:ext>
            </a:extLst>
          </p:cNvPr>
          <p:cNvSpPr>
            <a:spLocks noGrp="1"/>
          </p:cNvSpPr>
          <p:nvPr>
            <p:ph type="title"/>
          </p:nvPr>
        </p:nvSpPr>
        <p:spPr>
          <a:xfrm>
            <a:off x="0" y="347472"/>
            <a:ext cx="12192000" cy="713232"/>
          </a:xfrm>
        </p:spPr>
        <p:txBody>
          <a:bodyPr/>
          <a:lstStyle/>
          <a:p>
            <a:r>
              <a:rPr lang="en-US" dirty="0"/>
              <a:t>Licensing Alternatives </a:t>
            </a:r>
          </a:p>
        </p:txBody>
      </p:sp>
      <p:sp>
        <p:nvSpPr>
          <p:cNvPr id="3" name="Text Placeholder 2">
            <a:extLst>
              <a:ext uri="{FF2B5EF4-FFF2-40B4-BE49-F238E27FC236}">
                <a16:creationId xmlns:a16="http://schemas.microsoft.com/office/drawing/2014/main" id="{DAA85693-FB44-FB04-E2D0-3C5E075651C7}"/>
              </a:ext>
            </a:extLst>
          </p:cNvPr>
          <p:cNvSpPr>
            <a:spLocks noGrp="1"/>
          </p:cNvSpPr>
          <p:nvPr>
            <p:ph type="body" sz="quarter" idx="10"/>
          </p:nvPr>
        </p:nvSpPr>
        <p:spPr>
          <a:xfrm>
            <a:off x="486836" y="1225550"/>
            <a:ext cx="9181801" cy="5284978"/>
          </a:xfrm>
        </p:spPr>
        <p:txBody>
          <a:bodyPr>
            <a:normAutofit/>
          </a:bodyPr>
          <a:lstStyle/>
          <a:p>
            <a:r>
              <a:rPr lang="en-US" dirty="0"/>
              <a:t>Private Certifications - Auto mechanics are unlicensed yet require a lot of specific technical knowledge. ASE certification, for example, has provided a private signal of this quality without the blanket restrictions imposed by licensing.</a:t>
            </a:r>
          </a:p>
          <a:p>
            <a:pPr marL="0" indent="0">
              <a:buNone/>
            </a:pPr>
            <a:endParaRPr lang="en-US" dirty="0"/>
          </a:p>
          <a:p>
            <a:r>
              <a:rPr lang="en-US" dirty="0"/>
              <a:t>Computer programing and coding jobs. Java, Python, R, C++, EPIC, all have private certification programs. </a:t>
            </a:r>
          </a:p>
          <a:p>
            <a:endParaRPr lang="en-US" dirty="0"/>
          </a:p>
          <a:p>
            <a:r>
              <a:rPr lang="en-US" dirty="0"/>
              <a:t>Economists do not have licensing and differ in their levels of Education.</a:t>
            </a:r>
          </a:p>
          <a:p>
            <a:pPr lvl="1"/>
            <a:r>
              <a:rPr lang="en-US" dirty="0"/>
              <a:t>Federal Reserve Board has 500+ economists at different education levels, to help inform very important policy decisions.  </a:t>
            </a:r>
          </a:p>
          <a:p>
            <a:pPr lvl="1"/>
            <a:r>
              <a:rPr lang="en-US" dirty="0"/>
              <a:t>Amazon hires an army of economists at the Masters and PhD level. </a:t>
            </a:r>
          </a:p>
        </p:txBody>
      </p:sp>
      <p:pic>
        <p:nvPicPr>
          <p:cNvPr id="2052" name="Picture 4" descr="ASE Certification - How to Get ASE ...">
            <a:extLst>
              <a:ext uri="{FF2B5EF4-FFF2-40B4-BE49-F238E27FC236}">
                <a16:creationId xmlns:a16="http://schemas.microsoft.com/office/drawing/2014/main" id="{C1F5AB9E-FEAE-8D5C-4406-C7AF018972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8637" y="1060704"/>
            <a:ext cx="2047875" cy="222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6401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9A2F0-0C54-A821-256E-2070E2D3AE23}"/>
              </a:ext>
            </a:extLst>
          </p:cNvPr>
          <p:cNvSpPr>
            <a:spLocks noGrp="1"/>
          </p:cNvSpPr>
          <p:nvPr>
            <p:ph type="title"/>
          </p:nvPr>
        </p:nvSpPr>
        <p:spPr>
          <a:xfrm>
            <a:off x="0" y="347472"/>
            <a:ext cx="12192000" cy="713232"/>
          </a:xfrm>
        </p:spPr>
        <p:txBody>
          <a:bodyPr/>
          <a:lstStyle/>
          <a:p>
            <a:r>
              <a:rPr lang="en-US" dirty="0"/>
              <a:t>References</a:t>
            </a:r>
          </a:p>
        </p:txBody>
      </p:sp>
      <p:sp>
        <p:nvSpPr>
          <p:cNvPr id="3" name="Text Placeholder 2">
            <a:extLst>
              <a:ext uri="{FF2B5EF4-FFF2-40B4-BE49-F238E27FC236}">
                <a16:creationId xmlns:a16="http://schemas.microsoft.com/office/drawing/2014/main" id="{CF0AEE5D-4599-5912-E9D4-75B7CB323CB1}"/>
              </a:ext>
            </a:extLst>
          </p:cNvPr>
          <p:cNvSpPr>
            <a:spLocks noGrp="1"/>
          </p:cNvSpPr>
          <p:nvPr>
            <p:ph type="body" sz="quarter" idx="10"/>
          </p:nvPr>
        </p:nvSpPr>
        <p:spPr/>
        <p:txBody>
          <a:bodyPr>
            <a:normAutofit fontScale="92500" lnSpcReduction="10000"/>
          </a:bodyPr>
          <a:lstStyle/>
          <a:p>
            <a:r>
              <a:rPr lang="en-US" dirty="0"/>
              <a:t>Barrios, John M. "Occupational licensing and accountant quality: Evidence from the 150‐hour rule." </a:t>
            </a:r>
            <a:r>
              <a:rPr lang="en-US" i="1" dirty="0"/>
              <a:t>Journal of Accounting Research </a:t>
            </a:r>
            <a:r>
              <a:rPr lang="en-US" dirty="0"/>
              <a:t>60, no. 1 (2022): 3-43.</a:t>
            </a:r>
          </a:p>
          <a:p>
            <a:endParaRPr lang="en-US" dirty="0"/>
          </a:p>
          <a:p>
            <a:r>
              <a:rPr lang="en-US" b="0" i="0" u="none" strike="noStrike" dirty="0">
                <a:solidFill>
                  <a:srgbClr val="222222"/>
                </a:solidFill>
                <a:effectLst/>
                <a:latin typeface="+mn-lt"/>
              </a:rPr>
              <a:t>Carpenter, Charles G., and E. Frank Stephenson. "The 150-hour rule as a barrier to entering public accountancy." </a:t>
            </a:r>
            <a:r>
              <a:rPr lang="en-US" b="0" i="1" u="none" strike="noStrike" dirty="0">
                <a:solidFill>
                  <a:srgbClr val="222222"/>
                </a:solidFill>
                <a:effectLst/>
                <a:latin typeface="+mn-lt"/>
              </a:rPr>
              <a:t>Journal of Labor Research</a:t>
            </a:r>
            <a:r>
              <a:rPr lang="en-US" b="0" i="0" u="none" strike="noStrike" dirty="0">
                <a:solidFill>
                  <a:srgbClr val="222222"/>
                </a:solidFill>
                <a:effectLst/>
                <a:latin typeface="+mn-lt"/>
              </a:rPr>
              <a:t> 27, no. 1 (2006): 115-126.</a:t>
            </a:r>
            <a:endParaRPr lang="en-US" dirty="0">
              <a:latin typeface="+mn-lt"/>
            </a:endParaRPr>
          </a:p>
          <a:p>
            <a:pPr marL="0" indent="0">
              <a:buNone/>
            </a:pPr>
            <a:endParaRPr lang="en-US" dirty="0"/>
          </a:p>
          <a:p>
            <a:r>
              <a:rPr lang="en-US" b="0" i="0" dirty="0">
                <a:solidFill>
                  <a:srgbClr val="222222"/>
                </a:solidFill>
                <a:effectLst/>
              </a:rPr>
              <a:t>Meehan, Brian &amp; E. Frank Stephenson "Reducing a barrier to entry: The 120/150 CPA licensing rule." </a:t>
            </a:r>
            <a:r>
              <a:rPr lang="en-US" b="0" i="1" dirty="0">
                <a:solidFill>
                  <a:srgbClr val="222222"/>
                </a:solidFill>
                <a:effectLst/>
              </a:rPr>
              <a:t>Journal of Labor Research</a:t>
            </a:r>
            <a:r>
              <a:rPr lang="en-US" b="0" i="0" dirty="0">
                <a:solidFill>
                  <a:srgbClr val="222222"/>
                </a:solidFill>
                <a:effectLst/>
              </a:rPr>
              <a:t> 41 (2020): 382-402. </a:t>
            </a:r>
          </a:p>
          <a:p>
            <a:endParaRPr lang="en-US" dirty="0"/>
          </a:p>
          <a:p>
            <a:r>
              <a:rPr lang="en-US" dirty="0"/>
              <a:t>Sutherland, Andrew G., Matthias </a:t>
            </a:r>
            <a:r>
              <a:rPr lang="en-US" dirty="0" err="1"/>
              <a:t>Uckert</a:t>
            </a:r>
            <a:r>
              <a:rPr lang="en-US" dirty="0"/>
              <a:t>, and Felix W. Vetter. "Occupational licensing and minority participation in professional labor markets." </a:t>
            </a:r>
            <a:r>
              <a:rPr lang="en-US" i="1" dirty="0"/>
              <a:t>Journal of Accounting Research </a:t>
            </a:r>
            <a:r>
              <a:rPr lang="en-US" dirty="0"/>
              <a:t>(2024).</a:t>
            </a:r>
          </a:p>
        </p:txBody>
      </p:sp>
    </p:spTree>
    <p:extLst>
      <p:ext uri="{BB962C8B-B14F-4D97-AF65-F5344CB8AC3E}">
        <p14:creationId xmlns:p14="http://schemas.microsoft.com/office/powerpoint/2010/main" val="632727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4434646"/>
      </p:ext>
    </p:extLst>
  </p:cSld>
  <p:clrMapOvr>
    <a:masterClrMapping/>
  </p:clrMapOvr>
</p:sld>
</file>

<file path=ppt/theme/theme1.xml><?xml version="1.0" encoding="utf-8"?>
<a:theme xmlns:a="http://schemas.openxmlformats.org/drawingml/2006/main" name="Presentation.C2_FullCrest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erry Fonts">
      <a:majorFont>
        <a:latin typeface="Arial Black"/>
        <a:ea typeface=""/>
        <a:cs typeface=""/>
      </a:majorFont>
      <a:minorFont>
        <a:latin typeface="Century School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erry PPT templates - Widescreen [Read-Only]" id="{CF696312-5443-4F16-BF5D-D83D92051733}" vid="{9283CCF3-51D5-469A-8365-7304D5DE897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Presentation</Template>
  <TotalTime>677</TotalTime>
  <Words>481</Words>
  <Application>Microsoft Office PowerPoint</Application>
  <PresentationFormat>Widescreen</PresentationFormat>
  <Paragraphs>29</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Arial Black</vt:lpstr>
      <vt:lpstr>Century Schoolbook</vt:lpstr>
      <vt:lpstr>Gill Sans MT</vt:lpstr>
      <vt:lpstr>Presentation.C2_FullCrestmark</vt:lpstr>
      <vt:lpstr>The CPA 150 Hour Rule as a Barrier to Entry </vt:lpstr>
      <vt:lpstr>The Move From 120 hours to 150 hours: Impact on CPA Supply and Quality</vt:lpstr>
      <vt:lpstr>Recent Licensing Liberalization </vt:lpstr>
      <vt:lpstr>Licensing Alternatives </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Occupational Licensing, Entrepreneurship, and Intergenerational Mobility</dc:title>
  <dc:creator>Meehan, Brian J</dc:creator>
  <cp:lastModifiedBy>Marc Joffe</cp:lastModifiedBy>
  <cp:revision>14</cp:revision>
  <dcterms:created xsi:type="dcterms:W3CDTF">2020-06-16T01:56:27Z</dcterms:created>
  <dcterms:modified xsi:type="dcterms:W3CDTF">2024-04-16T19:13:51Z</dcterms:modified>
</cp:coreProperties>
</file>