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95" r:id="rId1"/>
  </p:sldMasterIdLst>
  <p:notesMasterIdLst>
    <p:notesMasterId r:id="rId12"/>
  </p:notesMasterIdLst>
  <p:handoutMasterIdLst>
    <p:handoutMasterId r:id="rId13"/>
  </p:handoutMasterIdLst>
  <p:sldIdLst>
    <p:sldId id="507" r:id="rId2"/>
    <p:sldId id="682" r:id="rId3"/>
    <p:sldId id="359" r:id="rId4"/>
    <p:sldId id="350" r:id="rId5"/>
    <p:sldId id="600" r:id="rId6"/>
    <p:sldId id="345" r:id="rId7"/>
    <p:sldId id="327" r:id="rId8"/>
    <p:sldId id="597" r:id="rId9"/>
    <p:sldId id="593" r:id="rId10"/>
    <p:sldId id="615" r:id="rId11"/>
  </p:sldIdLst>
  <p:sldSz cx="10058400" cy="6858000"/>
  <p:notesSz cx="7010400" cy="9296400"/>
  <p:defaultTextStyle>
    <a:defPPr>
      <a:defRPr lang="en-US"/>
    </a:defPPr>
    <a:lvl1pPr marL="0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8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6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6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4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92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42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90" algn="l" defTabSz="45714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D1E8727-82B4-4684-A5EF-5BC4D87FFF17}">
          <p14:sldIdLst>
            <p14:sldId id="507"/>
            <p14:sldId id="682"/>
            <p14:sldId id="359"/>
            <p14:sldId id="350"/>
            <p14:sldId id="600"/>
            <p14:sldId id="345"/>
            <p14:sldId id="327"/>
            <p14:sldId id="597"/>
            <p14:sldId id="593"/>
            <p14:sldId id="6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an" initials="B" lastIdx="1" clrIdx="0">
    <p:extLst>
      <p:ext uri="{19B8F6BF-5375-455C-9EA6-DF929625EA0E}">
        <p15:presenceInfo xmlns:p15="http://schemas.microsoft.com/office/powerpoint/2012/main" userId="Brian" providerId="None"/>
      </p:ext>
    </p:extLst>
  </p:cmAuthor>
  <p:cmAuthor id="2" name="Brian Riedl" initials="BR" lastIdx="3" clrIdx="1">
    <p:extLst>
      <p:ext uri="{19B8F6BF-5375-455C-9EA6-DF929625EA0E}">
        <p15:presenceInfo xmlns:p15="http://schemas.microsoft.com/office/powerpoint/2012/main" userId="dcd683fe0c04b538" providerId="Windows Live"/>
      </p:ext>
    </p:extLst>
  </p:cmAuthor>
  <p:cmAuthor id="3" name="Noah Muscente" initials="NM" lastIdx="3" clrIdx="2">
    <p:extLst>
      <p:ext uri="{19B8F6BF-5375-455C-9EA6-DF929625EA0E}">
        <p15:presenceInfo xmlns:p15="http://schemas.microsoft.com/office/powerpoint/2012/main" userId="S::nmuscente@manhattan-institute.org::61691c7b-2c69-4475-85f8-e4fdd081916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  <a:srgbClr val="0000FF"/>
    <a:srgbClr val="0000CC"/>
    <a:srgbClr val="FFFFFF"/>
    <a:srgbClr val="006600"/>
    <a:srgbClr val="3333FF"/>
    <a:srgbClr val="008000"/>
    <a:srgbClr val="FF99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544" autoAdjust="0"/>
    <p:restoredTop sz="96400" autoAdjust="0"/>
  </p:normalViewPr>
  <p:slideViewPr>
    <p:cSldViewPr>
      <p:cViewPr varScale="1">
        <p:scale>
          <a:sx n="79" d="100"/>
          <a:sy n="79" d="100"/>
        </p:scale>
        <p:origin x="955" y="67"/>
      </p:cViewPr>
      <p:guideLst>
        <p:guide orient="horz" pos="2160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79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rian\OneDrive\Documents\_WORK\_BudgetChart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Brian\OneDrive\Documents\_WORK\_BudgetCharts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Brian\OneDrive\Documents\_WORK\_BudgetCharts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Brian\OneDrive\Documents\_WORK\_BudgetCharts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Brian\OneDrive\Documents\_WORK\_BudgetCharts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Brian\OneDrive\Documents\_WORK\_BudgetCharts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Brian\OneDrive\Documents\_WORK\_BudgetCharts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Users\Brian\OneDrive\Documents\_WORK\_Budget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201049868766404"/>
          <c:y val="6.0204922838253468E-2"/>
          <c:w val="0.83373945860317766"/>
          <c:h val="0.78162825070906405"/>
        </c:manualLayout>
      </c:layout>
      <c:areaChart>
        <c:grouping val="standard"/>
        <c:varyColors val="0"/>
        <c:ser>
          <c:idx val="0"/>
          <c:order val="0"/>
          <c:tx>
            <c:v>Historical</c:v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cat>
            <c:strRef>
              <c:f>CurLaw!$FF$2340:$FF$2450</c:f>
              <c:strCache>
                <c:ptCount val="111"/>
                <c:pt idx="0">
                  <c:v>1940</c:v>
                </c:pt>
                <c:pt idx="1">
                  <c:v>1941</c:v>
                </c:pt>
                <c:pt idx="2">
                  <c:v>1942</c:v>
                </c:pt>
                <c:pt idx="3">
                  <c:v>1943</c:v>
                </c:pt>
                <c:pt idx="4">
                  <c:v>1944</c:v>
                </c:pt>
                <c:pt idx="5">
                  <c:v>1945</c:v>
                </c:pt>
                <c:pt idx="6">
                  <c:v>1946</c:v>
                </c:pt>
                <c:pt idx="7">
                  <c:v>1947</c:v>
                </c:pt>
                <c:pt idx="8">
                  <c:v>1948</c:v>
                </c:pt>
                <c:pt idx="9">
                  <c:v>1949</c:v>
                </c:pt>
                <c:pt idx="10">
                  <c:v>1950</c:v>
                </c:pt>
                <c:pt idx="11">
                  <c:v>1951</c:v>
                </c:pt>
                <c:pt idx="12">
                  <c:v>1952</c:v>
                </c:pt>
                <c:pt idx="13">
                  <c:v>1953</c:v>
                </c:pt>
                <c:pt idx="14">
                  <c:v>1954</c:v>
                </c:pt>
                <c:pt idx="15">
                  <c:v>1955</c:v>
                </c:pt>
                <c:pt idx="16">
                  <c:v>1956</c:v>
                </c:pt>
                <c:pt idx="17">
                  <c:v>1957</c:v>
                </c:pt>
                <c:pt idx="18">
                  <c:v>1958</c:v>
                </c:pt>
                <c:pt idx="19">
                  <c:v>1959</c:v>
                </c:pt>
                <c:pt idx="20">
                  <c:v>1960</c:v>
                </c:pt>
                <c:pt idx="21">
                  <c:v>1961</c:v>
                </c:pt>
                <c:pt idx="22">
                  <c:v>1962</c:v>
                </c:pt>
                <c:pt idx="23">
                  <c:v>1963</c:v>
                </c:pt>
                <c:pt idx="24">
                  <c:v>1964</c:v>
                </c:pt>
                <c:pt idx="25">
                  <c:v>1965</c:v>
                </c:pt>
                <c:pt idx="26">
                  <c:v>1966</c:v>
                </c:pt>
                <c:pt idx="27">
                  <c:v>1967</c:v>
                </c:pt>
                <c:pt idx="28">
                  <c:v>1968</c:v>
                </c:pt>
                <c:pt idx="29">
                  <c:v>1969</c:v>
                </c:pt>
                <c:pt idx="30">
                  <c:v>1970</c:v>
                </c:pt>
                <c:pt idx="31">
                  <c:v>1971</c:v>
                </c:pt>
                <c:pt idx="32">
                  <c:v>1972</c:v>
                </c:pt>
                <c:pt idx="33">
                  <c:v>1973</c:v>
                </c:pt>
                <c:pt idx="34">
                  <c:v>1974</c:v>
                </c:pt>
                <c:pt idx="35">
                  <c:v>1975</c:v>
                </c:pt>
                <c:pt idx="36">
                  <c:v>1976</c:v>
                </c:pt>
                <c:pt idx="37">
                  <c:v>1977</c:v>
                </c:pt>
                <c:pt idx="38">
                  <c:v>1978</c:v>
                </c:pt>
                <c:pt idx="39">
                  <c:v>1979</c:v>
                </c:pt>
                <c:pt idx="40">
                  <c:v>1980</c:v>
                </c:pt>
                <c:pt idx="41">
                  <c:v>1981</c:v>
                </c:pt>
                <c:pt idx="42">
                  <c:v>1982</c:v>
                </c:pt>
                <c:pt idx="43">
                  <c:v>1983</c:v>
                </c:pt>
                <c:pt idx="44">
                  <c:v>1984</c:v>
                </c:pt>
                <c:pt idx="45">
                  <c:v>1985</c:v>
                </c:pt>
                <c:pt idx="46">
                  <c:v>1986</c:v>
                </c:pt>
                <c:pt idx="47">
                  <c:v>1987</c:v>
                </c:pt>
                <c:pt idx="48">
                  <c:v>1988</c:v>
                </c:pt>
                <c:pt idx="49">
                  <c:v>1989</c:v>
                </c:pt>
                <c:pt idx="50">
                  <c:v>1990</c:v>
                </c:pt>
                <c:pt idx="51">
                  <c:v>1991</c:v>
                </c:pt>
                <c:pt idx="52">
                  <c:v>1992</c:v>
                </c:pt>
                <c:pt idx="53">
                  <c:v>1993</c:v>
                </c:pt>
                <c:pt idx="54">
                  <c:v>1994</c:v>
                </c:pt>
                <c:pt idx="55">
                  <c:v>1995</c:v>
                </c:pt>
                <c:pt idx="56">
                  <c:v>1996</c:v>
                </c:pt>
                <c:pt idx="57">
                  <c:v>1997</c:v>
                </c:pt>
                <c:pt idx="58">
                  <c:v>1998</c:v>
                </c:pt>
                <c:pt idx="59">
                  <c:v>1999</c:v>
                </c:pt>
                <c:pt idx="60">
                  <c:v>2000</c:v>
                </c:pt>
                <c:pt idx="61">
                  <c:v>2001</c:v>
                </c:pt>
                <c:pt idx="62">
                  <c:v>2002</c:v>
                </c:pt>
                <c:pt idx="63">
                  <c:v>2003</c:v>
                </c:pt>
                <c:pt idx="64">
                  <c:v>2004</c:v>
                </c:pt>
                <c:pt idx="65">
                  <c:v>2005</c:v>
                </c:pt>
                <c:pt idx="66">
                  <c:v>2006</c:v>
                </c:pt>
                <c:pt idx="67">
                  <c:v>2007</c:v>
                </c:pt>
                <c:pt idx="68">
                  <c:v>2008</c:v>
                </c:pt>
                <c:pt idx="69">
                  <c:v>2009</c:v>
                </c:pt>
                <c:pt idx="70">
                  <c:v>2010</c:v>
                </c:pt>
                <c:pt idx="71">
                  <c:v>2011</c:v>
                </c:pt>
                <c:pt idx="72">
                  <c:v>2012</c:v>
                </c:pt>
                <c:pt idx="73">
                  <c:v>2013</c:v>
                </c:pt>
                <c:pt idx="74">
                  <c:v>2014</c:v>
                </c:pt>
                <c:pt idx="75">
                  <c:v>2015</c:v>
                </c:pt>
                <c:pt idx="76">
                  <c:v>2016</c:v>
                </c:pt>
                <c:pt idx="77">
                  <c:v>2017</c:v>
                </c:pt>
                <c:pt idx="78">
                  <c:v>2018</c:v>
                </c:pt>
                <c:pt idx="79">
                  <c:v>2019</c:v>
                </c:pt>
                <c:pt idx="80">
                  <c:v>2020</c:v>
                </c:pt>
                <c:pt idx="81">
                  <c:v>2021</c:v>
                </c:pt>
                <c:pt idx="82">
                  <c:v>2022</c:v>
                </c:pt>
                <c:pt idx="83">
                  <c:v>2023</c:v>
                </c:pt>
                <c:pt idx="84">
                  <c:v>2024</c:v>
                </c:pt>
                <c:pt idx="85">
                  <c:v>2025</c:v>
                </c:pt>
                <c:pt idx="86">
                  <c:v>2026</c:v>
                </c:pt>
                <c:pt idx="87">
                  <c:v>2027</c:v>
                </c:pt>
                <c:pt idx="88">
                  <c:v>2028</c:v>
                </c:pt>
                <c:pt idx="89">
                  <c:v>2029</c:v>
                </c:pt>
                <c:pt idx="90">
                  <c:v>2030</c:v>
                </c:pt>
                <c:pt idx="91">
                  <c:v>2031</c:v>
                </c:pt>
                <c:pt idx="92">
                  <c:v>2032</c:v>
                </c:pt>
                <c:pt idx="93">
                  <c:v>2033</c:v>
                </c:pt>
                <c:pt idx="94">
                  <c:v>2034</c:v>
                </c:pt>
                <c:pt idx="95">
                  <c:v>2035</c:v>
                </c:pt>
                <c:pt idx="96">
                  <c:v>2036</c:v>
                </c:pt>
                <c:pt idx="97">
                  <c:v>2037</c:v>
                </c:pt>
                <c:pt idx="98">
                  <c:v>2038</c:v>
                </c:pt>
                <c:pt idx="99">
                  <c:v>2039</c:v>
                </c:pt>
                <c:pt idx="100">
                  <c:v>2040</c:v>
                </c:pt>
                <c:pt idx="101">
                  <c:v>2041</c:v>
                </c:pt>
                <c:pt idx="102">
                  <c:v>2042</c:v>
                </c:pt>
                <c:pt idx="103">
                  <c:v>2043</c:v>
                </c:pt>
                <c:pt idx="104">
                  <c:v>2044</c:v>
                </c:pt>
                <c:pt idx="105">
                  <c:v>2045</c:v>
                </c:pt>
                <c:pt idx="106">
                  <c:v>2046</c:v>
                </c:pt>
                <c:pt idx="107">
                  <c:v>2047</c:v>
                </c:pt>
                <c:pt idx="108">
                  <c:v>2048</c:v>
                </c:pt>
                <c:pt idx="109">
                  <c:v>2049</c:v>
                </c:pt>
                <c:pt idx="110">
                  <c:v>2050</c:v>
                </c:pt>
              </c:strCache>
            </c:strRef>
          </c:cat>
          <c:val>
            <c:numRef>
              <c:f>CurLaw!$FB$2140:$FB$2250</c:f>
              <c:numCache>
                <c:formatCode>0.0%</c:formatCode>
                <c:ptCount val="111"/>
                <c:pt idx="0">
                  <c:v>0.43556008146639508</c:v>
                </c:pt>
                <c:pt idx="1">
                  <c:v>0.41499999999999998</c:v>
                </c:pt>
                <c:pt idx="2">
                  <c:v>0.45872037914691949</c:v>
                </c:pt>
                <c:pt idx="3">
                  <c:v>0.69212351029252439</c:v>
                </c:pt>
                <c:pt idx="4">
                  <c:v>0.86434050514499527</c:v>
                </c:pt>
                <c:pt idx="5">
                  <c:v>1.0387897526501766</c:v>
                </c:pt>
                <c:pt idx="6">
                  <c:v>1.0607938596491229</c:v>
                </c:pt>
                <c:pt idx="7">
                  <c:v>0.93904981163666801</c:v>
                </c:pt>
                <c:pt idx="8">
                  <c:v>0.82577319587628872</c:v>
                </c:pt>
                <c:pt idx="9">
                  <c:v>0.77512477396021706</c:v>
                </c:pt>
                <c:pt idx="10">
                  <c:v>0.78594420023324651</c:v>
                </c:pt>
                <c:pt idx="11">
                  <c:v>0.65533098914539056</c:v>
                </c:pt>
                <c:pt idx="12">
                  <c:v>0.60139456734808172</c:v>
                </c:pt>
                <c:pt idx="13">
                  <c:v>0.57160842821620206</c:v>
                </c:pt>
                <c:pt idx="14">
                  <c:v>0.57987601704765601</c:v>
                </c:pt>
                <c:pt idx="15">
                  <c:v>0.55772103611640933</c:v>
                </c:pt>
                <c:pt idx="16">
                  <c:v>0.50691614375356531</c:v>
                </c:pt>
                <c:pt idx="17">
                  <c:v>0.47330995414081467</c:v>
                </c:pt>
                <c:pt idx="18">
                  <c:v>0.47803157505676119</c:v>
                </c:pt>
                <c:pt idx="19">
                  <c:v>0.46512286959968291</c:v>
                </c:pt>
                <c:pt idx="20">
                  <c:v>0.4432508304870631</c:v>
                </c:pt>
                <c:pt idx="21">
                  <c:v>0.43609202762658367</c:v>
                </c:pt>
                <c:pt idx="22">
                  <c:v>0.42346011012933799</c:v>
                </c:pt>
                <c:pt idx="23">
                  <c:v>0.41083468133290196</c:v>
                </c:pt>
                <c:pt idx="24">
                  <c:v>0.38816533172132384</c:v>
                </c:pt>
                <c:pt idx="25">
                  <c:v>0.36764247700278435</c:v>
                </c:pt>
                <c:pt idx="26">
                  <c:v>0.3378891059931452</c:v>
                </c:pt>
                <c:pt idx="27">
                  <c:v>0.31873046232927882</c:v>
                </c:pt>
                <c:pt idx="28">
                  <c:v>0.32258585633512521</c:v>
                </c:pt>
                <c:pt idx="29">
                  <c:v>0.28370406263548498</c:v>
                </c:pt>
                <c:pt idx="30">
                  <c:v>0.27056918336637448</c:v>
                </c:pt>
                <c:pt idx="31">
                  <c:v>0.27140477363306614</c:v>
                </c:pt>
                <c:pt idx="32">
                  <c:v>0.26505817060637205</c:v>
                </c:pt>
                <c:pt idx="33">
                  <c:v>0.25201722449130465</c:v>
                </c:pt>
                <c:pt idx="34">
                  <c:v>0.23178271571635703</c:v>
                </c:pt>
                <c:pt idx="35">
                  <c:v>0.24562440686404158</c:v>
                </c:pt>
                <c:pt idx="36">
                  <c:v>0.26728850568277251</c:v>
                </c:pt>
                <c:pt idx="37">
                  <c:v>0.27125288676472403</c:v>
                </c:pt>
                <c:pt idx="38">
                  <c:v>0.26705051793529661</c:v>
                </c:pt>
                <c:pt idx="39">
                  <c:v>0.24957602096995804</c:v>
                </c:pt>
                <c:pt idx="40">
                  <c:v>0.25499588094129444</c:v>
                </c:pt>
                <c:pt idx="41">
                  <c:v>0.2519480726727254</c:v>
                </c:pt>
                <c:pt idx="42">
                  <c:v>0.27904537703532678</c:v>
                </c:pt>
                <c:pt idx="43">
                  <c:v>0.32162556561085975</c:v>
                </c:pt>
                <c:pt idx="44">
                  <c:v>0.33094886906759002</c:v>
                </c:pt>
                <c:pt idx="45">
                  <c:v>0.3533917528794584</c:v>
                </c:pt>
                <c:pt idx="46">
                  <c:v>0.38456183374758357</c:v>
                </c:pt>
                <c:pt idx="47">
                  <c:v>0.3963699097039422</c:v>
                </c:pt>
                <c:pt idx="48">
                  <c:v>0.39925971334325827</c:v>
                </c:pt>
                <c:pt idx="49">
                  <c:v>0.3943913910354791</c:v>
                </c:pt>
                <c:pt idx="50">
                  <c:v>0.40882525958889593</c:v>
                </c:pt>
                <c:pt idx="51">
                  <c:v>0.44131327263700776</c:v>
                </c:pt>
                <c:pt idx="52">
                  <c:v>0.4675218390804598</c:v>
                </c:pt>
                <c:pt idx="53">
                  <c:v>0.47944504507163865</c:v>
                </c:pt>
                <c:pt idx="54">
                  <c:v>0.47835261988198163</c:v>
                </c:pt>
                <c:pt idx="55">
                  <c:v>0.47674277570374685</c:v>
                </c:pt>
                <c:pt idx="56">
                  <c:v>0.4696164475732032</c:v>
                </c:pt>
                <c:pt idx="57">
                  <c:v>0.44637709626938749</c:v>
                </c:pt>
                <c:pt idx="58">
                  <c:v>0.41665908989116324</c:v>
                </c:pt>
                <c:pt idx="59">
                  <c:v>0.38318692737371229</c:v>
                </c:pt>
                <c:pt idx="60">
                  <c:v>0.33702207572066084</c:v>
                </c:pt>
                <c:pt idx="61">
                  <c:v>0.31535790623664084</c:v>
                </c:pt>
                <c:pt idx="62">
                  <c:v>0.32679909356495734</c:v>
                </c:pt>
                <c:pt idx="63">
                  <c:v>0.34681959978021593</c:v>
                </c:pt>
                <c:pt idx="64">
                  <c:v>0.35720442894028909</c:v>
                </c:pt>
                <c:pt idx="65">
                  <c:v>0.35781193144851825</c:v>
                </c:pt>
                <c:pt idx="66">
                  <c:v>0.3528737933604682</c:v>
                </c:pt>
                <c:pt idx="67">
                  <c:v>0.3515439610693365</c:v>
                </c:pt>
                <c:pt idx="68">
                  <c:v>0.39336311379843281</c:v>
                </c:pt>
                <c:pt idx="69">
                  <c:v>0.52340730925589329</c:v>
                </c:pt>
                <c:pt idx="70">
                  <c:v>0.60944568706287794</c:v>
                </c:pt>
                <c:pt idx="71">
                  <c:v>0.65856396951727003</c:v>
                </c:pt>
                <c:pt idx="72">
                  <c:v>0.70387410152740337</c:v>
                </c:pt>
                <c:pt idx="73">
                  <c:v>0.72630866584637022</c:v>
                </c:pt>
                <c:pt idx="74">
                  <c:v>0.74373084645153775</c:v>
                </c:pt>
                <c:pt idx="75">
                  <c:v>0.73648836102645865</c:v>
                </c:pt>
                <c:pt idx="76">
                  <c:v>0.76984986225146856</c:v>
                </c:pt>
                <c:pt idx="77">
                  <c:v>0.76468322518243126</c:v>
                </c:pt>
                <c:pt idx="78">
                  <c:v>0.77828574958305019</c:v>
                </c:pt>
                <c:pt idx="79">
                  <c:v>0.79174669000959008</c:v>
                </c:pt>
                <c:pt idx="80">
                  <c:v>1.0008062486532563</c:v>
                </c:pt>
                <c:pt idx="81">
                  <c:v>1.0272788066417715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CC-4A5B-8568-68E1338D79AE}"/>
            </c:ext>
          </c:extLst>
        </c:ser>
        <c:ser>
          <c:idx val="1"/>
          <c:order val="1"/>
          <c:tx>
            <c:v>Projected</c:v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cat>
            <c:strRef>
              <c:f>CurLaw!$FF$2340:$FF$2450</c:f>
              <c:strCache>
                <c:ptCount val="111"/>
                <c:pt idx="0">
                  <c:v>1940</c:v>
                </c:pt>
                <c:pt idx="1">
                  <c:v>1941</c:v>
                </c:pt>
                <c:pt idx="2">
                  <c:v>1942</c:v>
                </c:pt>
                <c:pt idx="3">
                  <c:v>1943</c:v>
                </c:pt>
                <c:pt idx="4">
                  <c:v>1944</c:v>
                </c:pt>
                <c:pt idx="5">
                  <c:v>1945</c:v>
                </c:pt>
                <c:pt idx="6">
                  <c:v>1946</c:v>
                </c:pt>
                <c:pt idx="7">
                  <c:v>1947</c:v>
                </c:pt>
                <c:pt idx="8">
                  <c:v>1948</c:v>
                </c:pt>
                <c:pt idx="9">
                  <c:v>1949</c:v>
                </c:pt>
                <c:pt idx="10">
                  <c:v>1950</c:v>
                </c:pt>
                <c:pt idx="11">
                  <c:v>1951</c:v>
                </c:pt>
                <c:pt idx="12">
                  <c:v>1952</c:v>
                </c:pt>
                <c:pt idx="13">
                  <c:v>1953</c:v>
                </c:pt>
                <c:pt idx="14">
                  <c:v>1954</c:v>
                </c:pt>
                <c:pt idx="15">
                  <c:v>1955</c:v>
                </c:pt>
                <c:pt idx="16">
                  <c:v>1956</c:v>
                </c:pt>
                <c:pt idx="17">
                  <c:v>1957</c:v>
                </c:pt>
                <c:pt idx="18">
                  <c:v>1958</c:v>
                </c:pt>
                <c:pt idx="19">
                  <c:v>1959</c:v>
                </c:pt>
                <c:pt idx="20">
                  <c:v>1960</c:v>
                </c:pt>
                <c:pt idx="21">
                  <c:v>1961</c:v>
                </c:pt>
                <c:pt idx="22">
                  <c:v>1962</c:v>
                </c:pt>
                <c:pt idx="23">
                  <c:v>1963</c:v>
                </c:pt>
                <c:pt idx="24">
                  <c:v>1964</c:v>
                </c:pt>
                <c:pt idx="25">
                  <c:v>1965</c:v>
                </c:pt>
                <c:pt idx="26">
                  <c:v>1966</c:v>
                </c:pt>
                <c:pt idx="27">
                  <c:v>1967</c:v>
                </c:pt>
                <c:pt idx="28">
                  <c:v>1968</c:v>
                </c:pt>
                <c:pt idx="29">
                  <c:v>1969</c:v>
                </c:pt>
                <c:pt idx="30">
                  <c:v>1970</c:v>
                </c:pt>
                <c:pt idx="31">
                  <c:v>1971</c:v>
                </c:pt>
                <c:pt idx="32">
                  <c:v>1972</c:v>
                </c:pt>
                <c:pt idx="33">
                  <c:v>1973</c:v>
                </c:pt>
                <c:pt idx="34">
                  <c:v>1974</c:v>
                </c:pt>
                <c:pt idx="35">
                  <c:v>1975</c:v>
                </c:pt>
                <c:pt idx="36">
                  <c:v>1976</c:v>
                </c:pt>
                <c:pt idx="37">
                  <c:v>1977</c:v>
                </c:pt>
                <c:pt idx="38">
                  <c:v>1978</c:v>
                </c:pt>
                <c:pt idx="39">
                  <c:v>1979</c:v>
                </c:pt>
                <c:pt idx="40">
                  <c:v>1980</c:v>
                </c:pt>
                <c:pt idx="41">
                  <c:v>1981</c:v>
                </c:pt>
                <c:pt idx="42">
                  <c:v>1982</c:v>
                </c:pt>
                <c:pt idx="43">
                  <c:v>1983</c:v>
                </c:pt>
                <c:pt idx="44">
                  <c:v>1984</c:v>
                </c:pt>
                <c:pt idx="45">
                  <c:v>1985</c:v>
                </c:pt>
                <c:pt idx="46">
                  <c:v>1986</c:v>
                </c:pt>
                <c:pt idx="47">
                  <c:v>1987</c:v>
                </c:pt>
                <c:pt idx="48">
                  <c:v>1988</c:v>
                </c:pt>
                <c:pt idx="49">
                  <c:v>1989</c:v>
                </c:pt>
                <c:pt idx="50">
                  <c:v>1990</c:v>
                </c:pt>
                <c:pt idx="51">
                  <c:v>1991</c:v>
                </c:pt>
                <c:pt idx="52">
                  <c:v>1992</c:v>
                </c:pt>
                <c:pt idx="53">
                  <c:v>1993</c:v>
                </c:pt>
                <c:pt idx="54">
                  <c:v>1994</c:v>
                </c:pt>
                <c:pt idx="55">
                  <c:v>1995</c:v>
                </c:pt>
                <c:pt idx="56">
                  <c:v>1996</c:v>
                </c:pt>
                <c:pt idx="57">
                  <c:v>1997</c:v>
                </c:pt>
                <c:pt idx="58">
                  <c:v>1998</c:v>
                </c:pt>
                <c:pt idx="59">
                  <c:v>1999</c:v>
                </c:pt>
                <c:pt idx="60">
                  <c:v>2000</c:v>
                </c:pt>
                <c:pt idx="61">
                  <c:v>2001</c:v>
                </c:pt>
                <c:pt idx="62">
                  <c:v>2002</c:v>
                </c:pt>
                <c:pt idx="63">
                  <c:v>2003</c:v>
                </c:pt>
                <c:pt idx="64">
                  <c:v>2004</c:v>
                </c:pt>
                <c:pt idx="65">
                  <c:v>2005</c:v>
                </c:pt>
                <c:pt idx="66">
                  <c:v>2006</c:v>
                </c:pt>
                <c:pt idx="67">
                  <c:v>2007</c:v>
                </c:pt>
                <c:pt idx="68">
                  <c:v>2008</c:v>
                </c:pt>
                <c:pt idx="69">
                  <c:v>2009</c:v>
                </c:pt>
                <c:pt idx="70">
                  <c:v>2010</c:v>
                </c:pt>
                <c:pt idx="71">
                  <c:v>2011</c:v>
                </c:pt>
                <c:pt idx="72">
                  <c:v>2012</c:v>
                </c:pt>
                <c:pt idx="73">
                  <c:v>2013</c:v>
                </c:pt>
                <c:pt idx="74">
                  <c:v>2014</c:v>
                </c:pt>
                <c:pt idx="75">
                  <c:v>2015</c:v>
                </c:pt>
                <c:pt idx="76">
                  <c:v>2016</c:v>
                </c:pt>
                <c:pt idx="77">
                  <c:v>2017</c:v>
                </c:pt>
                <c:pt idx="78">
                  <c:v>2018</c:v>
                </c:pt>
                <c:pt idx="79">
                  <c:v>2019</c:v>
                </c:pt>
                <c:pt idx="80">
                  <c:v>2020</c:v>
                </c:pt>
                <c:pt idx="81">
                  <c:v>2021</c:v>
                </c:pt>
                <c:pt idx="82">
                  <c:v>2022</c:v>
                </c:pt>
                <c:pt idx="83">
                  <c:v>2023</c:v>
                </c:pt>
                <c:pt idx="84">
                  <c:v>2024</c:v>
                </c:pt>
                <c:pt idx="85">
                  <c:v>2025</c:v>
                </c:pt>
                <c:pt idx="86">
                  <c:v>2026</c:v>
                </c:pt>
                <c:pt idx="87">
                  <c:v>2027</c:v>
                </c:pt>
                <c:pt idx="88">
                  <c:v>2028</c:v>
                </c:pt>
                <c:pt idx="89">
                  <c:v>2029</c:v>
                </c:pt>
                <c:pt idx="90">
                  <c:v>2030</c:v>
                </c:pt>
                <c:pt idx="91">
                  <c:v>2031</c:v>
                </c:pt>
                <c:pt idx="92">
                  <c:v>2032</c:v>
                </c:pt>
                <c:pt idx="93">
                  <c:v>2033</c:v>
                </c:pt>
                <c:pt idx="94">
                  <c:v>2034</c:v>
                </c:pt>
                <c:pt idx="95">
                  <c:v>2035</c:v>
                </c:pt>
                <c:pt idx="96">
                  <c:v>2036</c:v>
                </c:pt>
                <c:pt idx="97">
                  <c:v>2037</c:v>
                </c:pt>
                <c:pt idx="98">
                  <c:v>2038</c:v>
                </c:pt>
                <c:pt idx="99">
                  <c:v>2039</c:v>
                </c:pt>
                <c:pt idx="100">
                  <c:v>2040</c:v>
                </c:pt>
                <c:pt idx="101">
                  <c:v>2041</c:v>
                </c:pt>
                <c:pt idx="102">
                  <c:v>2042</c:v>
                </c:pt>
                <c:pt idx="103">
                  <c:v>2043</c:v>
                </c:pt>
                <c:pt idx="104">
                  <c:v>2044</c:v>
                </c:pt>
                <c:pt idx="105">
                  <c:v>2045</c:v>
                </c:pt>
                <c:pt idx="106">
                  <c:v>2046</c:v>
                </c:pt>
                <c:pt idx="107">
                  <c:v>2047</c:v>
                </c:pt>
                <c:pt idx="108">
                  <c:v>2048</c:v>
                </c:pt>
                <c:pt idx="109">
                  <c:v>2049</c:v>
                </c:pt>
                <c:pt idx="110">
                  <c:v>2050</c:v>
                </c:pt>
              </c:strCache>
            </c:strRef>
          </c:cat>
          <c:val>
            <c:numRef>
              <c:f>CurLaw!$FB$2340:$FB$2450</c:f>
              <c:numCache>
                <c:formatCode>General</c:formatCode>
                <c:ptCount val="111"/>
                <c:pt idx="81" formatCode="0.0%">
                  <c:v>1.0272788066417715</c:v>
                </c:pt>
                <c:pt idx="82" formatCode="0.0%">
                  <c:v>1.0028351439444023</c:v>
                </c:pt>
                <c:pt idx="83" formatCode="0.0%">
                  <c:v>0.99209794593762346</c:v>
                </c:pt>
                <c:pt idx="84" formatCode="0.0%">
                  <c:v>0.99115187476960198</c:v>
                </c:pt>
                <c:pt idx="85" formatCode="0.0%">
                  <c:v>0.99594363786900209</c:v>
                </c:pt>
                <c:pt idx="86" formatCode="0.0%">
                  <c:v>1.0010302035490299</c:v>
                </c:pt>
                <c:pt idx="87" formatCode="0.0%">
                  <c:v>1.0028175835908331</c:v>
                </c:pt>
                <c:pt idx="88" formatCode="0.0%">
                  <c:v>1.0178053141260393</c:v>
                </c:pt>
                <c:pt idx="89" formatCode="0.0%">
                  <c:v>1.025991288002388</c:v>
                </c:pt>
                <c:pt idx="90" formatCode="0.0%">
                  <c:v>1.0451327203177305</c:v>
                </c:pt>
                <c:pt idx="91" formatCode="0.0%">
                  <c:v>1.0640575225147284</c:v>
                </c:pt>
                <c:pt idx="92" formatCode="0.0%">
                  <c:v>1.09775</c:v>
                </c:pt>
                <c:pt idx="93" formatCode="0.0%">
                  <c:v>1.12666</c:v>
                </c:pt>
                <c:pt idx="94" formatCode="0.0%">
                  <c:v>1.1589</c:v>
                </c:pt>
                <c:pt idx="95" formatCode="0.0%">
                  <c:v>1.19381</c:v>
                </c:pt>
                <c:pt idx="96" formatCode="0.0%">
                  <c:v>1.2310299999999998</c:v>
                </c:pt>
                <c:pt idx="97" formatCode="0.0%">
                  <c:v>1.2696099999999999</c:v>
                </c:pt>
                <c:pt idx="98" formatCode="0.0%">
                  <c:v>1.31063</c:v>
                </c:pt>
                <c:pt idx="99" formatCode="0.0%">
                  <c:v>1.35372</c:v>
                </c:pt>
                <c:pt idx="100" formatCode="0.0%">
                  <c:v>1.3987100000000001</c:v>
                </c:pt>
                <c:pt idx="101" formatCode="0.0%">
                  <c:v>1.4460900000000001</c:v>
                </c:pt>
                <c:pt idx="102" formatCode="0.0%">
                  <c:v>1.49542</c:v>
                </c:pt>
                <c:pt idx="103" formatCode="0.0%">
                  <c:v>1.5465799999999998</c:v>
                </c:pt>
                <c:pt idx="104" formatCode="0.0%">
                  <c:v>1.5994200000000001</c:v>
                </c:pt>
                <c:pt idx="105" formatCode="0.0%">
                  <c:v>1.6539900000000001</c:v>
                </c:pt>
                <c:pt idx="106" formatCode="0.0%">
                  <c:v>1.7101499999999998</c:v>
                </c:pt>
                <c:pt idx="107" formatCode="0.0%">
                  <c:v>1.7679499999999999</c:v>
                </c:pt>
                <c:pt idx="108" formatCode="0.0%">
                  <c:v>1.8277399999999999</c:v>
                </c:pt>
                <c:pt idx="109" formatCode="0.0%">
                  <c:v>1.8894200000000001</c:v>
                </c:pt>
                <c:pt idx="110" formatCode="0.0%">
                  <c:v>1.95343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CC-4A5B-8568-68E1338D79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2372256"/>
        <c:axId val="182372816"/>
      </c:areaChart>
      <c:catAx>
        <c:axId val="1823722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/>
                  <a:t>Fiscal Year</a:t>
                </a:r>
              </a:p>
            </c:rich>
          </c:tx>
          <c:layout>
            <c:manualLayout>
              <c:xMode val="edge"/>
              <c:yMode val="edge"/>
              <c:x val="0.47341492523270595"/>
              <c:y val="0.9162150308605789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82372816"/>
        <c:crosses val="autoZero"/>
        <c:auto val="1"/>
        <c:lblAlgn val="ctr"/>
        <c:lblOffset val="100"/>
        <c:tickLblSkip val="10"/>
        <c:tickMarkSkip val="1"/>
        <c:noMultiLvlLbl val="0"/>
      </c:catAx>
      <c:valAx>
        <c:axId val="182372816"/>
        <c:scaling>
          <c:orientation val="minMax"/>
          <c:max val="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/>
                  <a:t>Debt Held by the Public (%GDP)</a:t>
                </a:r>
              </a:p>
            </c:rich>
          </c:tx>
          <c:layout>
            <c:manualLayout>
              <c:xMode val="edge"/>
              <c:yMode val="edge"/>
              <c:x val="7.5267335267064405E-3"/>
              <c:y val="0.1168131585833066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182372256"/>
        <c:crosses val="autoZero"/>
        <c:crossBetween val="midCat"/>
        <c:majorUnit val="0.4"/>
      </c:valAx>
      <c:spPr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chemeClr val="tx1"/>
          </a:solidFill>
          <a:latin typeface="+mj-lt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53368198831932"/>
          <c:y val="8.5880695715868302E-2"/>
          <c:w val="0.84526741274260708"/>
          <c:h val="0.7754685595535149"/>
        </c:manualLayout>
      </c:layout>
      <c:lineChart>
        <c:grouping val="standard"/>
        <c:varyColors val="0"/>
        <c:ser>
          <c:idx val="0"/>
          <c:order val="0"/>
          <c:tx>
            <c:v>Rev1</c:v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CurLaw!$EA$2360:$EA$2451</c:f>
              <c:strCache>
                <c:ptCount val="9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  <c:pt idx="66">
                  <c:v>2026</c:v>
                </c:pt>
                <c:pt idx="67">
                  <c:v>2027</c:v>
                </c:pt>
                <c:pt idx="68">
                  <c:v>2028</c:v>
                </c:pt>
                <c:pt idx="69">
                  <c:v>2029</c:v>
                </c:pt>
                <c:pt idx="70">
                  <c:v>2030</c:v>
                </c:pt>
                <c:pt idx="71">
                  <c:v>2031</c:v>
                </c:pt>
                <c:pt idx="72">
                  <c:v>2032</c:v>
                </c:pt>
                <c:pt idx="73">
                  <c:v>2033</c:v>
                </c:pt>
                <c:pt idx="74">
                  <c:v>2034</c:v>
                </c:pt>
                <c:pt idx="75">
                  <c:v>2035</c:v>
                </c:pt>
                <c:pt idx="76">
                  <c:v>2036</c:v>
                </c:pt>
                <c:pt idx="77">
                  <c:v>2037</c:v>
                </c:pt>
                <c:pt idx="78">
                  <c:v>2038</c:v>
                </c:pt>
                <c:pt idx="79">
                  <c:v>2039</c:v>
                </c:pt>
                <c:pt idx="80">
                  <c:v>2040</c:v>
                </c:pt>
                <c:pt idx="81">
                  <c:v>2041</c:v>
                </c:pt>
                <c:pt idx="82">
                  <c:v>2042</c:v>
                </c:pt>
                <c:pt idx="83">
                  <c:v>2043</c:v>
                </c:pt>
                <c:pt idx="84">
                  <c:v>2044</c:v>
                </c:pt>
                <c:pt idx="85">
                  <c:v>2045</c:v>
                </c:pt>
                <c:pt idx="86">
                  <c:v>2046</c:v>
                </c:pt>
                <c:pt idx="87">
                  <c:v>2047</c:v>
                </c:pt>
                <c:pt idx="88">
                  <c:v>2048</c:v>
                </c:pt>
                <c:pt idx="89">
                  <c:v>2049</c:v>
                </c:pt>
                <c:pt idx="90">
                  <c:v>2050</c:v>
                </c:pt>
                <c:pt idx="91">
                  <c:v>2051</c:v>
                </c:pt>
              </c:strCache>
            </c:strRef>
          </c:cat>
          <c:val>
            <c:numRef>
              <c:f>CurLaw!$EB$2160:$EB$2251</c:f>
              <c:numCache>
                <c:formatCode>0.0%</c:formatCode>
                <c:ptCount val="92"/>
                <c:pt idx="0">
                  <c:v>0.1731006409956487</c:v>
                </c:pt>
                <c:pt idx="1">
                  <c:v>0.17268993276311576</c:v>
                </c:pt>
                <c:pt idx="2">
                  <c:v>0.17018995176505744</c:v>
                </c:pt>
                <c:pt idx="3">
                  <c:v>0.17237140084115171</c:v>
                </c:pt>
                <c:pt idx="4">
                  <c:v>0.17018739610095207</c:v>
                </c:pt>
                <c:pt idx="5">
                  <c:v>0.16468755506996086</c:v>
                </c:pt>
                <c:pt idx="6">
                  <c:v>0.16763509401326115</c:v>
                </c:pt>
                <c:pt idx="7">
                  <c:v>0.17790502375900302</c:v>
                </c:pt>
                <c:pt idx="8">
                  <c:v>0.17042921204356182</c:v>
                </c:pt>
                <c:pt idx="9">
                  <c:v>0.19064242176940147</c:v>
                </c:pt>
                <c:pt idx="10">
                  <c:v>0.18420904292163279</c:v>
                </c:pt>
                <c:pt idx="11">
                  <c:v>0.16760467511531058</c:v>
                </c:pt>
                <c:pt idx="12">
                  <c:v>0.17044933196300102</c:v>
                </c:pt>
                <c:pt idx="13">
                  <c:v>0.17061782697887598</c:v>
                </c:pt>
                <c:pt idx="14">
                  <c:v>0.17751222308392622</c:v>
                </c:pt>
                <c:pt idx="15">
                  <c:v>0.17367954322697077</c:v>
                </c:pt>
                <c:pt idx="16">
                  <c:v>0.16687755444823918</c:v>
                </c:pt>
                <c:pt idx="17">
                  <c:v>0.17564323910439283</c:v>
                </c:pt>
                <c:pt idx="18">
                  <c:v>0.17575095119751918</c:v>
                </c:pt>
                <c:pt idx="19">
                  <c:v>0.18058407959229414</c:v>
                </c:pt>
                <c:pt idx="20">
                  <c:v>0.18521866829041153</c:v>
                </c:pt>
                <c:pt idx="21">
                  <c:v>0.19126363411500932</c:v>
                </c:pt>
                <c:pt idx="22">
                  <c:v>0.18644755308071889</c:v>
                </c:pt>
                <c:pt idx="23">
                  <c:v>0.16984219457013575</c:v>
                </c:pt>
                <c:pt idx="24">
                  <c:v>0.16875372704425606</c:v>
                </c:pt>
                <c:pt idx="25">
                  <c:v>0.17210210720670555</c:v>
                </c:pt>
                <c:pt idx="26">
                  <c:v>0.16993206296603147</c:v>
                </c:pt>
                <c:pt idx="27">
                  <c:v>0.17918408440216879</c:v>
                </c:pt>
                <c:pt idx="28">
                  <c:v>0.17694446877037298</c:v>
                </c:pt>
                <c:pt idx="29">
                  <c:v>0.17842700067960771</c:v>
                </c:pt>
                <c:pt idx="30">
                  <c:v>0.17494520025429117</c:v>
                </c:pt>
                <c:pt idx="31">
                  <c:v>0.17314257345308481</c:v>
                </c:pt>
                <c:pt idx="32">
                  <c:v>0.17006943308007014</c:v>
                </c:pt>
                <c:pt idx="33">
                  <c:v>0.17037322932848242</c:v>
                </c:pt>
                <c:pt idx="34">
                  <c:v>0.17536467949030562</c:v>
                </c:pt>
                <c:pt idx="35">
                  <c:v>0.17879814957492468</c:v>
                </c:pt>
                <c:pt idx="36">
                  <c:v>0.1827435050133154</c:v>
                </c:pt>
                <c:pt idx="37">
                  <c:v>0.18686869344251142</c:v>
                </c:pt>
                <c:pt idx="38">
                  <c:v>0.19278541675997674</c:v>
                </c:pt>
                <c:pt idx="39">
                  <c:v>0.19278241651590033</c:v>
                </c:pt>
                <c:pt idx="40">
                  <c:v>0.20016812536755801</c:v>
                </c:pt>
                <c:pt idx="41">
                  <c:v>0.18914947988410205</c:v>
                </c:pt>
                <c:pt idx="42">
                  <c:v>0.17105370766085298</c:v>
                </c:pt>
                <c:pt idx="43">
                  <c:v>0.15795334904907923</c:v>
                </c:pt>
                <c:pt idx="44">
                  <c:v>0.15634458585749389</c:v>
                </c:pt>
                <c:pt idx="45">
                  <c:v>0.16780316577256771</c:v>
                </c:pt>
                <c:pt idx="46">
                  <c:v>0.17588028966656194</c:v>
                </c:pt>
                <c:pt idx="47">
                  <c:v>0.1792922522673481</c:v>
                </c:pt>
                <c:pt idx="48">
                  <c:v>0.17109019549361459</c:v>
                </c:pt>
                <c:pt idx="49">
                  <c:v>0.14603173171645414</c:v>
                </c:pt>
                <c:pt idx="50">
                  <c:v>0.1461435956346927</c:v>
                </c:pt>
                <c:pt idx="51">
                  <c:v>0.14977801186017478</c:v>
                </c:pt>
                <c:pt idx="52">
                  <c:v>0.15286450534092041</c:v>
                </c:pt>
                <c:pt idx="53">
                  <c:v>0.16820761178559959</c:v>
                </c:pt>
                <c:pt idx="54">
                  <c:v>0.17583676201006779</c:v>
                </c:pt>
                <c:pt idx="55">
                  <c:v>0.1824777123798588</c:v>
                </c:pt>
                <c:pt idx="56">
                  <c:v>0.17757665828039843</c:v>
                </c:pt>
                <c:pt idx="57">
                  <c:v>0.17291188808271782</c:v>
                </c:pt>
                <c:pt idx="58">
                  <c:v>0.16455143616035581</c:v>
                </c:pt>
                <c:pt idx="59">
                  <c:v>0.16318687455377867</c:v>
                </c:pt>
                <c:pt idx="60">
                  <c:v>0.16291460959607804</c:v>
                </c:pt>
                <c:pt idx="61">
                  <c:v>0.17150296977989476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772-4000-8F4F-5B6143795DB4}"/>
            </c:ext>
          </c:extLst>
        </c:ser>
        <c:ser>
          <c:idx val="1"/>
          <c:order val="1"/>
          <c:tx>
            <c:v>Rev2</c:v>
          </c:tx>
          <c:spPr>
            <a:ln w="38100">
              <a:solidFill>
                <a:srgbClr val="FF0000"/>
              </a:solidFill>
              <a:prstDash val="sysDash"/>
            </a:ln>
          </c:spPr>
          <c:marker>
            <c:symbol val="none"/>
          </c:marker>
          <c:cat>
            <c:strRef>
              <c:f>CurLaw!$EA$2360:$EA$2451</c:f>
              <c:strCache>
                <c:ptCount val="9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  <c:pt idx="66">
                  <c:v>2026</c:v>
                </c:pt>
                <c:pt idx="67">
                  <c:v>2027</c:v>
                </c:pt>
                <c:pt idx="68">
                  <c:v>2028</c:v>
                </c:pt>
                <c:pt idx="69">
                  <c:v>2029</c:v>
                </c:pt>
                <c:pt idx="70">
                  <c:v>2030</c:v>
                </c:pt>
                <c:pt idx="71">
                  <c:v>2031</c:v>
                </c:pt>
                <c:pt idx="72">
                  <c:v>2032</c:v>
                </c:pt>
                <c:pt idx="73">
                  <c:v>2033</c:v>
                </c:pt>
                <c:pt idx="74">
                  <c:v>2034</c:v>
                </c:pt>
                <c:pt idx="75">
                  <c:v>2035</c:v>
                </c:pt>
                <c:pt idx="76">
                  <c:v>2036</c:v>
                </c:pt>
                <c:pt idx="77">
                  <c:v>2037</c:v>
                </c:pt>
                <c:pt idx="78">
                  <c:v>2038</c:v>
                </c:pt>
                <c:pt idx="79">
                  <c:v>2039</c:v>
                </c:pt>
                <c:pt idx="80">
                  <c:v>2040</c:v>
                </c:pt>
                <c:pt idx="81">
                  <c:v>2041</c:v>
                </c:pt>
                <c:pt idx="82">
                  <c:v>2042</c:v>
                </c:pt>
                <c:pt idx="83">
                  <c:v>2043</c:v>
                </c:pt>
                <c:pt idx="84">
                  <c:v>2044</c:v>
                </c:pt>
                <c:pt idx="85">
                  <c:v>2045</c:v>
                </c:pt>
                <c:pt idx="86">
                  <c:v>2046</c:v>
                </c:pt>
                <c:pt idx="87">
                  <c:v>2047</c:v>
                </c:pt>
                <c:pt idx="88">
                  <c:v>2048</c:v>
                </c:pt>
                <c:pt idx="89">
                  <c:v>2049</c:v>
                </c:pt>
                <c:pt idx="90">
                  <c:v>2050</c:v>
                </c:pt>
                <c:pt idx="91">
                  <c:v>2051</c:v>
                </c:pt>
              </c:strCache>
            </c:strRef>
          </c:cat>
          <c:val>
            <c:numRef>
              <c:f>CurLaw!$EB$2360:$EB$2451</c:f>
              <c:numCache>
                <c:formatCode>General</c:formatCode>
                <c:ptCount val="92"/>
                <c:pt idx="61" formatCode="0.0%">
                  <c:v>0.17150296977989476</c:v>
                </c:pt>
                <c:pt idx="62" formatCode="0.0%">
                  <c:v>0.1805019306606675</c:v>
                </c:pt>
                <c:pt idx="63" formatCode="0.0%">
                  <c:v>0.18131642164564774</c:v>
                </c:pt>
                <c:pt idx="64" formatCode="0.0%">
                  <c:v>0.17832728197399994</c:v>
                </c:pt>
                <c:pt idx="65" formatCode="0.0%">
                  <c:v>0.17482225716357941</c:v>
                </c:pt>
                <c:pt idx="66" formatCode="0.0%">
                  <c:v>0.17779768664368567</c:v>
                </c:pt>
                <c:pt idx="67" formatCode="0.0%">
                  <c:v>0.18049131235896618</c:v>
                </c:pt>
                <c:pt idx="68" formatCode="0.0%">
                  <c:v>0.17871894866546748</c:v>
                </c:pt>
                <c:pt idx="69" formatCode="0.0%">
                  <c:v>0.17799777384551177</c:v>
                </c:pt>
                <c:pt idx="70" formatCode="0.0%">
                  <c:v>0.17732260363417837</c:v>
                </c:pt>
                <c:pt idx="71" formatCode="0.0%">
                  <c:v>0.17691732558180287</c:v>
                </c:pt>
                <c:pt idx="72" formatCode="0.0%">
                  <c:v>0.17542000000000002</c:v>
                </c:pt>
                <c:pt idx="73" formatCode="0.0%">
                  <c:v>0.17556000000000002</c:v>
                </c:pt>
                <c:pt idx="74" formatCode="0.0%">
                  <c:v>0.17587</c:v>
                </c:pt>
                <c:pt idx="75" formatCode="0.0%">
                  <c:v>0.17627999999999999</c:v>
                </c:pt>
                <c:pt idx="76" formatCode="0.0%">
                  <c:v>0.17670000000000002</c:v>
                </c:pt>
                <c:pt idx="77" formatCode="0.0%">
                  <c:v>0.17726</c:v>
                </c:pt>
                <c:pt idx="78" formatCode="0.0%">
                  <c:v>0.17771000000000001</c:v>
                </c:pt>
                <c:pt idx="79" formatCode="0.0%">
                  <c:v>0.17818999999999999</c:v>
                </c:pt>
                <c:pt idx="80" formatCode="0.0%">
                  <c:v>0.17867</c:v>
                </c:pt>
                <c:pt idx="81" formatCode="0.0%">
                  <c:v>0.17920999999999998</c:v>
                </c:pt>
                <c:pt idx="82" formatCode="0.0%">
                  <c:v>0.17980000000000002</c:v>
                </c:pt>
                <c:pt idx="83" formatCode="0.0%">
                  <c:v>0.18044000000000002</c:v>
                </c:pt>
                <c:pt idx="84" formatCode="0.0%">
                  <c:v>0.18090000000000001</c:v>
                </c:pt>
                <c:pt idx="85" formatCode="0.0%">
                  <c:v>0.18145</c:v>
                </c:pt>
                <c:pt idx="86" formatCode="0.0%">
                  <c:v>0.18204000000000001</c:v>
                </c:pt>
                <c:pt idx="87" formatCode="0.0%">
                  <c:v>0.18268000000000001</c:v>
                </c:pt>
                <c:pt idx="88" formatCode="0.0%">
                  <c:v>0.18338000000000002</c:v>
                </c:pt>
                <c:pt idx="89" formatCode="0.0%">
                  <c:v>0.18386</c:v>
                </c:pt>
                <c:pt idx="90" formatCode="0.0%">
                  <c:v>0.18445</c:v>
                </c:pt>
                <c:pt idx="91" formatCode="0.0%">
                  <c:v>0.18514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772-4000-8F4F-5B6143795DB4}"/>
            </c:ext>
          </c:extLst>
        </c:ser>
        <c:ser>
          <c:idx val="2"/>
          <c:order val="2"/>
          <c:tx>
            <c:v>Spend1</c:v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CurLaw!$EA$2360:$EA$2451</c:f>
              <c:strCache>
                <c:ptCount val="9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  <c:pt idx="66">
                  <c:v>2026</c:v>
                </c:pt>
                <c:pt idx="67">
                  <c:v>2027</c:v>
                </c:pt>
                <c:pt idx="68">
                  <c:v>2028</c:v>
                </c:pt>
                <c:pt idx="69">
                  <c:v>2029</c:v>
                </c:pt>
                <c:pt idx="70">
                  <c:v>2030</c:v>
                </c:pt>
                <c:pt idx="71">
                  <c:v>2031</c:v>
                </c:pt>
                <c:pt idx="72">
                  <c:v>2032</c:v>
                </c:pt>
                <c:pt idx="73">
                  <c:v>2033</c:v>
                </c:pt>
                <c:pt idx="74">
                  <c:v>2034</c:v>
                </c:pt>
                <c:pt idx="75">
                  <c:v>2035</c:v>
                </c:pt>
                <c:pt idx="76">
                  <c:v>2036</c:v>
                </c:pt>
                <c:pt idx="77">
                  <c:v>2037</c:v>
                </c:pt>
                <c:pt idx="78">
                  <c:v>2038</c:v>
                </c:pt>
                <c:pt idx="79">
                  <c:v>2039</c:v>
                </c:pt>
                <c:pt idx="80">
                  <c:v>2040</c:v>
                </c:pt>
                <c:pt idx="81">
                  <c:v>2041</c:v>
                </c:pt>
                <c:pt idx="82">
                  <c:v>2042</c:v>
                </c:pt>
                <c:pt idx="83">
                  <c:v>2043</c:v>
                </c:pt>
                <c:pt idx="84">
                  <c:v>2044</c:v>
                </c:pt>
                <c:pt idx="85">
                  <c:v>2045</c:v>
                </c:pt>
                <c:pt idx="86">
                  <c:v>2046</c:v>
                </c:pt>
                <c:pt idx="87">
                  <c:v>2047</c:v>
                </c:pt>
                <c:pt idx="88">
                  <c:v>2048</c:v>
                </c:pt>
                <c:pt idx="89">
                  <c:v>2049</c:v>
                </c:pt>
                <c:pt idx="90">
                  <c:v>2050</c:v>
                </c:pt>
                <c:pt idx="91">
                  <c:v>2051</c:v>
                </c:pt>
              </c:strCache>
            </c:strRef>
          </c:cat>
          <c:val>
            <c:numRef>
              <c:f>CurLaw!$EM$2160:$EM$2251</c:f>
              <c:numCache>
                <c:formatCode>0.0%</c:formatCode>
                <c:ptCount val="92"/>
                <c:pt idx="0">
                  <c:v>0.17253731343283582</c:v>
                </c:pt>
                <c:pt idx="1">
                  <c:v>0.17879156565887572</c:v>
                </c:pt>
                <c:pt idx="2">
                  <c:v>0.1823536944551159</c:v>
                </c:pt>
                <c:pt idx="3">
                  <c:v>0.18003882238757682</c:v>
                </c:pt>
                <c:pt idx="4">
                  <c:v>0.17908417711954056</c:v>
                </c:pt>
                <c:pt idx="5">
                  <c:v>0.16663729602086491</c:v>
                </c:pt>
                <c:pt idx="6">
                  <c:v>0.17233095230468623</c:v>
                </c:pt>
                <c:pt idx="7">
                  <c:v>0.18827889184423657</c:v>
                </c:pt>
                <c:pt idx="8">
                  <c:v>0.19842353006712529</c:v>
                </c:pt>
                <c:pt idx="9">
                  <c:v>0.18729438167861059</c:v>
                </c:pt>
                <c:pt idx="10">
                  <c:v>0.18687749301359066</c:v>
                </c:pt>
                <c:pt idx="11">
                  <c:v>0.18825847476602034</c:v>
                </c:pt>
                <c:pt idx="12">
                  <c:v>0.18968139773895168</c:v>
                </c:pt>
                <c:pt idx="13">
                  <c:v>0.18163336967972057</c:v>
                </c:pt>
                <c:pt idx="14">
                  <c:v>0.18167717570893888</c:v>
                </c:pt>
                <c:pt idx="15">
                  <c:v>0.20679247631345585</c:v>
                </c:pt>
                <c:pt idx="16">
                  <c:v>0.20816303678405465</c:v>
                </c:pt>
                <c:pt idx="17">
                  <c:v>0.20214145455892704</c:v>
                </c:pt>
                <c:pt idx="18">
                  <c:v>0.20176383909916648</c:v>
                </c:pt>
                <c:pt idx="19">
                  <c:v>0.19644719020102708</c:v>
                </c:pt>
                <c:pt idx="20">
                  <c:v>0.21164798166123427</c:v>
                </c:pt>
                <c:pt idx="21">
                  <c:v>0.21645429230265942</c:v>
                </c:pt>
                <c:pt idx="22">
                  <c:v>0.22505923008435574</c:v>
                </c:pt>
                <c:pt idx="23">
                  <c:v>0.22861990950226244</c:v>
                </c:pt>
                <c:pt idx="24">
                  <c:v>0.21569061892673785</c:v>
                </c:pt>
                <c:pt idx="25">
                  <c:v>0.22186923009290466</c:v>
                </c:pt>
                <c:pt idx="26">
                  <c:v>0.21881248273957471</c:v>
                </c:pt>
                <c:pt idx="27">
                  <c:v>0.21058592807777418</c:v>
                </c:pt>
                <c:pt idx="28">
                  <c:v>0.20714014653939342</c:v>
                </c:pt>
                <c:pt idx="29">
                  <c:v>0.20589863493363697</c:v>
                </c:pt>
                <c:pt idx="30">
                  <c:v>0.21241788514515786</c:v>
                </c:pt>
                <c:pt idx="31">
                  <c:v>0.21732512196022599</c:v>
                </c:pt>
                <c:pt idx="32">
                  <c:v>0.21531268264172998</c:v>
                </c:pt>
                <c:pt idx="33">
                  <c:v>0.20801954149800933</c:v>
                </c:pt>
                <c:pt idx="34">
                  <c:v>0.2036826741537025</c:v>
                </c:pt>
                <c:pt idx="35">
                  <c:v>0.20047814772317693</c:v>
                </c:pt>
                <c:pt idx="36">
                  <c:v>0.1962565987429768</c:v>
                </c:pt>
                <c:pt idx="37">
                  <c:v>0.1894563085542878</c:v>
                </c:pt>
                <c:pt idx="38">
                  <c:v>0.18503381555963633</c:v>
                </c:pt>
                <c:pt idx="39">
                  <c:v>0.17952707727850536</c:v>
                </c:pt>
                <c:pt idx="40">
                  <c:v>0.17682321138231469</c:v>
                </c:pt>
                <c:pt idx="41">
                  <c:v>0.17696290314919488</c:v>
                </c:pt>
                <c:pt idx="42">
                  <c:v>0.18561611275978088</c:v>
                </c:pt>
                <c:pt idx="43">
                  <c:v>0.1914160123362697</c:v>
                </c:pt>
                <c:pt idx="44">
                  <c:v>0.19066230369757473</c:v>
                </c:pt>
                <c:pt idx="45">
                  <c:v>0.19261111955213239</c:v>
                </c:pt>
                <c:pt idx="46">
                  <c:v>0.19401229109881837</c:v>
                </c:pt>
                <c:pt idx="47">
                  <c:v>0.19051309441523712</c:v>
                </c:pt>
                <c:pt idx="48">
                  <c:v>0.20217049429245412</c:v>
                </c:pt>
                <c:pt idx="49">
                  <c:v>0.24403729551982017</c:v>
                </c:pt>
                <c:pt idx="50">
                  <c:v>0.23361151468054195</c:v>
                </c:pt>
                <c:pt idx="51">
                  <c:v>0.23428396795672074</c:v>
                </c:pt>
                <c:pt idx="52">
                  <c:v>0.22003843466107614</c:v>
                </c:pt>
                <c:pt idx="53">
                  <c:v>0.2094119928961517</c:v>
                </c:pt>
                <c:pt idx="54">
                  <c:v>0.2040503971833445</c:v>
                </c:pt>
                <c:pt idx="55">
                  <c:v>0.20729065920260081</c:v>
                </c:pt>
                <c:pt idx="56">
                  <c:v>0.20934516467334308</c:v>
                </c:pt>
                <c:pt idx="57">
                  <c:v>0.20760801837479045</c:v>
                </c:pt>
                <c:pt idx="58">
                  <c:v>0.20305145469145716</c:v>
                </c:pt>
                <c:pt idx="59">
                  <c:v>0.2095658546125444</c:v>
                </c:pt>
                <c:pt idx="60">
                  <c:v>0.31192770381516904</c:v>
                </c:pt>
                <c:pt idx="61">
                  <c:v>0.30556662418278036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772-4000-8F4F-5B6143795DB4}"/>
            </c:ext>
          </c:extLst>
        </c:ser>
        <c:ser>
          <c:idx val="3"/>
          <c:order val="3"/>
          <c:tx>
            <c:v>spend2</c:v>
          </c:tx>
          <c:spPr>
            <a:ln w="38100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strRef>
              <c:f>CurLaw!$EA$2360:$EA$2451</c:f>
              <c:strCache>
                <c:ptCount val="9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  <c:pt idx="66">
                  <c:v>2026</c:v>
                </c:pt>
                <c:pt idx="67">
                  <c:v>2027</c:v>
                </c:pt>
                <c:pt idx="68">
                  <c:v>2028</c:v>
                </c:pt>
                <c:pt idx="69">
                  <c:v>2029</c:v>
                </c:pt>
                <c:pt idx="70">
                  <c:v>2030</c:v>
                </c:pt>
                <c:pt idx="71">
                  <c:v>2031</c:v>
                </c:pt>
                <c:pt idx="72">
                  <c:v>2032</c:v>
                </c:pt>
                <c:pt idx="73">
                  <c:v>2033</c:v>
                </c:pt>
                <c:pt idx="74">
                  <c:v>2034</c:v>
                </c:pt>
                <c:pt idx="75">
                  <c:v>2035</c:v>
                </c:pt>
                <c:pt idx="76">
                  <c:v>2036</c:v>
                </c:pt>
                <c:pt idx="77">
                  <c:v>2037</c:v>
                </c:pt>
                <c:pt idx="78">
                  <c:v>2038</c:v>
                </c:pt>
                <c:pt idx="79">
                  <c:v>2039</c:v>
                </c:pt>
                <c:pt idx="80">
                  <c:v>2040</c:v>
                </c:pt>
                <c:pt idx="81">
                  <c:v>2041</c:v>
                </c:pt>
                <c:pt idx="82">
                  <c:v>2042</c:v>
                </c:pt>
                <c:pt idx="83">
                  <c:v>2043</c:v>
                </c:pt>
                <c:pt idx="84">
                  <c:v>2044</c:v>
                </c:pt>
                <c:pt idx="85">
                  <c:v>2045</c:v>
                </c:pt>
                <c:pt idx="86">
                  <c:v>2046</c:v>
                </c:pt>
                <c:pt idx="87">
                  <c:v>2047</c:v>
                </c:pt>
                <c:pt idx="88">
                  <c:v>2048</c:v>
                </c:pt>
                <c:pt idx="89">
                  <c:v>2049</c:v>
                </c:pt>
                <c:pt idx="90">
                  <c:v>2050</c:v>
                </c:pt>
                <c:pt idx="91">
                  <c:v>2051</c:v>
                </c:pt>
              </c:strCache>
            </c:strRef>
          </c:cat>
          <c:val>
            <c:numRef>
              <c:f>CurLaw!$EM$2360:$EM$2451</c:f>
              <c:numCache>
                <c:formatCode>General</c:formatCode>
                <c:ptCount val="92"/>
                <c:pt idx="61" formatCode="0.0%">
                  <c:v>0.30556662418278036</c:v>
                </c:pt>
                <c:pt idx="62" formatCode="0.0%">
                  <c:v>0.22514097605257188</c:v>
                </c:pt>
                <c:pt idx="63" formatCode="0.0%">
                  <c:v>0.21211043834973328</c:v>
                </c:pt>
                <c:pt idx="64" formatCode="0.0%">
                  <c:v>0.20993987076136786</c:v>
                </c:pt>
                <c:pt idx="65" formatCode="0.0%">
                  <c:v>0.21167645954544018</c:v>
                </c:pt>
                <c:pt idx="66" formatCode="0.0%">
                  <c:v>0.21520905765804557</c:v>
                </c:pt>
                <c:pt idx="67" formatCode="0.0%">
                  <c:v>0.21749147646602998</c:v>
                </c:pt>
                <c:pt idx="68" formatCode="0.0%">
                  <c:v>0.22134834080357496</c:v>
                </c:pt>
                <c:pt idx="69" formatCode="0.0%">
                  <c:v>0.22497991940931042</c:v>
                </c:pt>
                <c:pt idx="70" formatCode="0.0%">
                  <c:v>0.22854012658374134</c:v>
                </c:pt>
                <c:pt idx="71" formatCode="0.0%">
                  <c:v>0.23202384289417399</c:v>
                </c:pt>
                <c:pt idx="72" formatCode="0.0%">
                  <c:v>0.23745000000000002</c:v>
                </c:pt>
                <c:pt idx="73" formatCode="0.0%">
                  <c:v>0.24192</c:v>
                </c:pt>
                <c:pt idx="74" formatCode="0.0%">
                  <c:v>0.24671999999999999</c:v>
                </c:pt>
                <c:pt idx="75" formatCode="0.0%">
                  <c:v>0.25120000000000003</c:v>
                </c:pt>
                <c:pt idx="76" formatCode="0.0%">
                  <c:v>0.25513000000000002</c:v>
                </c:pt>
                <c:pt idx="77" formatCode="0.0%">
                  <c:v>0.25834000000000001</c:v>
                </c:pt>
                <c:pt idx="78" formatCode="0.0%">
                  <c:v>0.26211000000000001</c:v>
                </c:pt>
                <c:pt idx="79" formatCode="0.0%">
                  <c:v>0.26569999999999999</c:v>
                </c:pt>
                <c:pt idx="80" formatCode="0.0%">
                  <c:v>0.26939000000000002</c:v>
                </c:pt>
                <c:pt idx="81" formatCode="0.0%">
                  <c:v>0.27349000000000001</c:v>
                </c:pt>
                <c:pt idx="82" formatCode="0.0%">
                  <c:v>0.27751999999999999</c:v>
                </c:pt>
                <c:pt idx="83" formatCode="0.0%">
                  <c:v>0.28162999999999999</c:v>
                </c:pt>
                <c:pt idx="84" formatCode="0.0%">
                  <c:v>0.28573999999999999</c:v>
                </c:pt>
                <c:pt idx="85" formatCode="0.0%">
                  <c:v>0.28992999999999997</c:v>
                </c:pt>
                <c:pt idx="86" formatCode="0.0%">
                  <c:v>0.29421999999999998</c:v>
                </c:pt>
                <c:pt idx="87" formatCode="0.0%">
                  <c:v>0.29857</c:v>
                </c:pt>
                <c:pt idx="88" formatCode="0.0%">
                  <c:v>0.30341999999999997</c:v>
                </c:pt>
                <c:pt idx="89" formatCode="0.0%">
                  <c:v>0.30802000000000002</c:v>
                </c:pt>
                <c:pt idx="90" formatCode="0.0%">
                  <c:v>0.31280999999999998</c:v>
                </c:pt>
                <c:pt idx="91" formatCode="0.0%">
                  <c:v>0.31803000000000003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772-4000-8F4F-5B6143795D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2785664"/>
        <c:axId val="182786224"/>
      </c:lineChart>
      <c:catAx>
        <c:axId val="1827856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Fiscal Year</a:t>
                </a:r>
              </a:p>
            </c:rich>
          </c:tx>
          <c:layout>
            <c:manualLayout>
              <c:xMode val="edge"/>
              <c:yMode val="edge"/>
              <c:x val="0.4877638994865236"/>
              <c:y val="0.9510256311378217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noFill/>
          <a:ln w="10000" cap="flat" cmpd="sng" algn="ctr">
            <a:solidFill>
              <a:schemeClr val="dk1"/>
            </a:solidFill>
            <a:prstDash val="solid"/>
          </a:ln>
          <a:effectLst/>
        </c:spPr>
        <c:txPr>
          <a:bodyPr rot="0" vert="horz"/>
          <a:lstStyle/>
          <a:p>
            <a:pPr algn="ctr">
              <a:defRPr/>
            </a:pPr>
            <a:endParaRPr lang="en-US"/>
          </a:p>
        </c:txPr>
        <c:crossAx val="182786224"/>
        <c:crosses val="autoZero"/>
        <c:auto val="1"/>
        <c:lblAlgn val="ctr"/>
        <c:lblOffset val="100"/>
        <c:tickLblSkip val="10"/>
        <c:tickMarkSkip val="1"/>
        <c:noMultiLvlLbl val="0"/>
      </c:catAx>
      <c:valAx>
        <c:axId val="182786224"/>
        <c:scaling>
          <c:orientation val="minMax"/>
          <c:max val="0.35000000000000003"/>
        </c:scaling>
        <c:delete val="0"/>
        <c:axPos val="l"/>
        <c:majorGridlines>
          <c:spPr>
            <a:ln w="3175">
              <a:solidFill>
                <a:schemeClr val="bg1">
                  <a:lumMod val="7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1.2162708944033715E-2"/>
              <c:y val="0.26912933297130964"/>
            </c:manualLayout>
          </c:layout>
          <c:overlay val="0"/>
          <c:spPr>
            <a:noFill/>
            <a:ln w="25400">
              <a:noFill/>
            </a:ln>
          </c:spPr>
        </c:title>
        <c:numFmt formatCode="0%" sourceLinked="0"/>
        <c:majorTickMark val="out"/>
        <c:minorTickMark val="none"/>
        <c:tickLblPos val="nextTo"/>
        <c:spPr>
          <a:noFill/>
          <a:ln w="10000" cap="flat" cmpd="sng" algn="ctr">
            <a:solidFill>
              <a:schemeClr val="dk1"/>
            </a:solidFill>
            <a:prstDash val="solid"/>
          </a:ln>
          <a:effectLst/>
        </c:spPr>
        <c:txPr>
          <a:bodyPr rot="0" vert="horz"/>
          <a:lstStyle/>
          <a:p>
            <a:pPr algn="ctr">
              <a:defRPr/>
            </a:pPr>
            <a:endParaRPr lang="en-US"/>
          </a:p>
        </c:txPr>
        <c:crossAx val="182785664"/>
        <c:crosses val="autoZero"/>
        <c:crossBetween val="between"/>
        <c:majorUnit val="0.05"/>
      </c:valAx>
      <c:spPr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600" b="1" i="0" u="none" strike="noStrike" baseline="0">
          <a:solidFill>
            <a:schemeClr val="tx1"/>
          </a:solidFill>
          <a:latin typeface="+mj-lt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1655720454298"/>
          <c:y val="2.7378124126236799E-2"/>
          <c:w val="0.8312104741502977"/>
          <c:h val="0.8643686156702477"/>
        </c:manualLayout>
      </c:layout>
      <c:areaChart>
        <c:grouping val="stacked"/>
        <c:varyColors val="0"/>
        <c:ser>
          <c:idx val="0"/>
          <c:order val="0"/>
          <c:tx>
            <c:v>Defense</c:v>
          </c:tx>
          <c:spPr>
            <a:solidFill>
              <a:srgbClr val="FFFF00"/>
            </a:solidFill>
            <a:ln>
              <a:solidFill>
                <a:srgbClr val="6600CC"/>
              </a:solidFill>
            </a:ln>
          </c:spPr>
          <c:cat>
            <c:strRef>
              <c:f>CurLaw!$HH$1960:$HH$2051</c:f>
              <c:strCache>
                <c:ptCount val="9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  <c:pt idx="66">
                  <c:v>2026</c:v>
                </c:pt>
                <c:pt idx="67">
                  <c:v>2027</c:v>
                </c:pt>
                <c:pt idx="68">
                  <c:v>2028</c:v>
                </c:pt>
                <c:pt idx="69">
                  <c:v>2029</c:v>
                </c:pt>
                <c:pt idx="70">
                  <c:v>2030</c:v>
                </c:pt>
                <c:pt idx="71">
                  <c:v>2031</c:v>
                </c:pt>
                <c:pt idx="72">
                  <c:v>2032</c:v>
                </c:pt>
                <c:pt idx="73">
                  <c:v>2033</c:v>
                </c:pt>
                <c:pt idx="74">
                  <c:v>2034</c:v>
                </c:pt>
                <c:pt idx="75">
                  <c:v>2035</c:v>
                </c:pt>
                <c:pt idx="76">
                  <c:v>2036</c:v>
                </c:pt>
                <c:pt idx="77">
                  <c:v>2037</c:v>
                </c:pt>
                <c:pt idx="78">
                  <c:v>2038</c:v>
                </c:pt>
                <c:pt idx="79">
                  <c:v>2039</c:v>
                </c:pt>
                <c:pt idx="80">
                  <c:v>2040</c:v>
                </c:pt>
                <c:pt idx="81">
                  <c:v>2041</c:v>
                </c:pt>
                <c:pt idx="82">
                  <c:v>2042</c:v>
                </c:pt>
                <c:pt idx="83">
                  <c:v>2043</c:v>
                </c:pt>
                <c:pt idx="84">
                  <c:v>2044</c:v>
                </c:pt>
                <c:pt idx="85">
                  <c:v>2045</c:v>
                </c:pt>
                <c:pt idx="86">
                  <c:v>2046</c:v>
                </c:pt>
                <c:pt idx="87">
                  <c:v>2047</c:v>
                </c:pt>
                <c:pt idx="88">
                  <c:v>2048</c:v>
                </c:pt>
                <c:pt idx="89">
                  <c:v>2049</c:v>
                </c:pt>
                <c:pt idx="90">
                  <c:v>2050</c:v>
                </c:pt>
                <c:pt idx="91">
                  <c:v>2051</c:v>
                </c:pt>
              </c:strCache>
            </c:strRef>
          </c:cat>
          <c:val>
            <c:numRef>
              <c:f>CurLaw!$HS$1960:$HS$2051</c:f>
              <c:numCache>
                <c:formatCode>0.0%</c:formatCode>
                <c:ptCount val="92"/>
                <c:pt idx="0">
                  <c:v>9.0076264445796098E-2</c:v>
                </c:pt>
                <c:pt idx="1">
                  <c:v>9.0748753601975929E-2</c:v>
                </c:pt>
                <c:pt idx="2">
                  <c:v>8.981090195074061E-2</c:v>
                </c:pt>
                <c:pt idx="3">
                  <c:v>8.6865092203170499E-2</c:v>
                </c:pt>
                <c:pt idx="4">
                  <c:v>8.311923832552516E-2</c:v>
                </c:pt>
                <c:pt idx="5">
                  <c:v>7.1899340922708208E-2</c:v>
                </c:pt>
                <c:pt idx="6">
                  <c:v>7.5594990230308468E-2</c:v>
                </c:pt>
                <c:pt idx="7">
                  <c:v>8.6070350557365297E-2</c:v>
                </c:pt>
                <c:pt idx="8">
                  <c:v>9.1580090800211678E-2</c:v>
                </c:pt>
                <c:pt idx="9">
                  <c:v>8.4364081507740177E-2</c:v>
                </c:pt>
                <c:pt idx="10">
                  <c:v>7.8247784651396091E-2</c:v>
                </c:pt>
                <c:pt idx="11">
                  <c:v>7.0753660830236001E-2</c:v>
                </c:pt>
                <c:pt idx="12">
                  <c:v>6.5200411099691671E-2</c:v>
                </c:pt>
                <c:pt idx="13">
                  <c:v>5.6996063501450776E-2</c:v>
                </c:pt>
                <c:pt idx="14">
                  <c:v>5.4422227467377016E-2</c:v>
                </c:pt>
                <c:pt idx="15">
                  <c:v>5.4514056349860757E-2</c:v>
                </c:pt>
                <c:pt idx="16">
                  <c:v>5.033312804434243E-2</c:v>
                </c:pt>
                <c:pt idx="17">
                  <c:v>4.8164202882442296E-2</c:v>
                </c:pt>
                <c:pt idx="18">
                  <c:v>4.6009369020651433E-2</c:v>
                </c:pt>
                <c:pt idx="19">
                  <c:v>4.5525856776745956E-2</c:v>
                </c:pt>
                <c:pt idx="20">
                  <c:v>4.82108958057237E-2</c:v>
                </c:pt>
                <c:pt idx="21">
                  <c:v>5.0427275411117939E-2</c:v>
                </c:pt>
                <c:pt idx="22">
                  <c:v>5.6106357613895305E-2</c:v>
                </c:pt>
                <c:pt idx="23">
                  <c:v>5.9360859728506792E-2</c:v>
                </c:pt>
                <c:pt idx="24">
                  <c:v>5.7733577266137863E-2</c:v>
                </c:pt>
                <c:pt idx="25">
                  <c:v>5.9341754344831625E-2</c:v>
                </c:pt>
                <c:pt idx="26">
                  <c:v>6.0491576912455124E-2</c:v>
                </c:pt>
                <c:pt idx="27">
                  <c:v>5.9253510639413552E-2</c:v>
                </c:pt>
                <c:pt idx="28">
                  <c:v>5.6611300853353565E-2</c:v>
                </c:pt>
                <c:pt idx="29">
                  <c:v>5.4728674494907439E-2</c:v>
                </c:pt>
                <c:pt idx="30">
                  <c:v>5.0875185420639971E-2</c:v>
                </c:pt>
                <c:pt idx="31">
                  <c:v>5.2468540621268878E-2</c:v>
                </c:pt>
                <c:pt idx="32">
                  <c:v>4.7161503993765834E-2</c:v>
                </c:pt>
                <c:pt idx="33">
                  <c:v>4.3156601343846974E-2</c:v>
                </c:pt>
                <c:pt idx="34">
                  <c:v>3.9334805659864705E-2</c:v>
                </c:pt>
                <c:pt idx="35">
                  <c:v>3.6188441787333388E-2</c:v>
                </c:pt>
                <c:pt idx="36">
                  <c:v>3.3453543906204315E-2</c:v>
                </c:pt>
                <c:pt idx="37">
                  <c:v>3.2149946308288047E-2</c:v>
                </c:pt>
                <c:pt idx="38">
                  <c:v>3.0254848389841896E-2</c:v>
                </c:pt>
                <c:pt idx="39">
                  <c:v>2.9063174162785421E-2</c:v>
                </c:pt>
                <c:pt idx="40">
                  <c:v>2.9157544638224057E-2</c:v>
                </c:pt>
                <c:pt idx="41">
                  <c:v>2.9078991117655443E-2</c:v>
                </c:pt>
                <c:pt idx="42">
                  <c:v>3.2214442962436481E-2</c:v>
                </c:pt>
                <c:pt idx="43">
                  <c:v>3.5883301724596327E-2</c:v>
                </c:pt>
                <c:pt idx="44">
                  <c:v>3.7761580647709646E-2</c:v>
                </c:pt>
                <c:pt idx="45">
                  <c:v>3.8459890214778546E-2</c:v>
                </c:pt>
                <c:pt idx="46">
                  <c:v>3.7998640817847665E-2</c:v>
                </c:pt>
                <c:pt idx="47">
                  <c:v>3.8253426331259728E-2</c:v>
                </c:pt>
                <c:pt idx="48">
                  <c:v>4.1511889590846236E-2</c:v>
                </c:pt>
                <c:pt idx="49">
                  <c:v>4.5557975941059758E-2</c:v>
                </c:pt>
                <c:pt idx="50">
                  <c:v>4.6552015406966921E-2</c:v>
                </c:pt>
                <c:pt idx="51">
                  <c:v>4.5477007906783183E-2</c:v>
                </c:pt>
                <c:pt idx="52">
                  <c:v>4.1835130278526506E-2</c:v>
                </c:pt>
                <c:pt idx="53">
                  <c:v>3.7931640613161517E-2</c:v>
                </c:pt>
                <c:pt idx="54">
                  <c:v>3.4707713795210524E-2</c:v>
                </c:pt>
                <c:pt idx="55">
                  <c:v>3.275729199273994E-2</c:v>
                </c:pt>
                <c:pt idx="56">
                  <c:v>3.1777254919008208E-2</c:v>
                </c:pt>
                <c:pt idx="57">
                  <c:v>3.0774124081977428E-2</c:v>
                </c:pt>
                <c:pt idx="58">
                  <c:v>3.0771511520168018E-2</c:v>
                </c:pt>
                <c:pt idx="59">
                  <c:v>3.1874400620174034E-2</c:v>
                </c:pt>
                <c:pt idx="60">
                  <c:v>3.399154036540955E-2</c:v>
                </c:pt>
                <c:pt idx="61">
                  <c:v>3.2988060614312524E-2</c:v>
                </c:pt>
                <c:pt idx="62">
                  <c:v>3.0657255107041485E-2</c:v>
                </c:pt>
                <c:pt idx="63">
                  <c:v>3.0063583680073096E-2</c:v>
                </c:pt>
                <c:pt idx="64">
                  <c:v>2.9761233641141634E-2</c:v>
                </c:pt>
                <c:pt idx="65">
                  <c:v>2.9464061020048473E-2</c:v>
                </c:pt>
                <c:pt idx="66">
                  <c:v>2.9138743768793503E-2</c:v>
                </c:pt>
                <c:pt idx="67">
                  <c:v>2.8755742716408971E-2</c:v>
                </c:pt>
                <c:pt idx="68">
                  <c:v>2.8409515799976668E-2</c:v>
                </c:pt>
                <c:pt idx="69">
                  <c:v>2.8082863801287359E-2</c:v>
                </c:pt>
                <c:pt idx="70">
                  <c:v>2.7764198296551114E-2</c:v>
                </c:pt>
                <c:pt idx="71">
                  <c:v>2.741479604028995E-2</c:v>
                </c:pt>
                <c:pt idx="72">
                  <c:v>2.8029999999999999E-2</c:v>
                </c:pt>
                <c:pt idx="73">
                  <c:v>2.7805E-2</c:v>
                </c:pt>
                <c:pt idx="74">
                  <c:v>2.7660000000000001E-2</c:v>
                </c:pt>
                <c:pt idx="75">
                  <c:v>2.759E-2</c:v>
                </c:pt>
                <c:pt idx="76">
                  <c:v>2.759E-2</c:v>
                </c:pt>
                <c:pt idx="77">
                  <c:v>2.759E-2</c:v>
                </c:pt>
                <c:pt idx="78">
                  <c:v>2.759E-2</c:v>
                </c:pt>
                <c:pt idx="79">
                  <c:v>2.759E-2</c:v>
                </c:pt>
                <c:pt idx="80">
                  <c:v>2.759E-2</c:v>
                </c:pt>
                <c:pt idx="81">
                  <c:v>2.759E-2</c:v>
                </c:pt>
                <c:pt idx="82">
                  <c:v>2.759E-2</c:v>
                </c:pt>
                <c:pt idx="83">
                  <c:v>2.759E-2</c:v>
                </c:pt>
                <c:pt idx="84">
                  <c:v>2.7585000000000002E-2</c:v>
                </c:pt>
                <c:pt idx="85">
                  <c:v>2.759E-2</c:v>
                </c:pt>
                <c:pt idx="86">
                  <c:v>2.759E-2</c:v>
                </c:pt>
                <c:pt idx="87">
                  <c:v>2.759E-2</c:v>
                </c:pt>
                <c:pt idx="88">
                  <c:v>2.759E-2</c:v>
                </c:pt>
                <c:pt idx="89">
                  <c:v>2.7585000000000002E-2</c:v>
                </c:pt>
                <c:pt idx="90">
                  <c:v>2.7585000000000002E-2</c:v>
                </c:pt>
                <c:pt idx="91">
                  <c:v>2.7585000000000002E-2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01-4DC9-9489-5BD86AB54164}"/>
            </c:ext>
          </c:extLst>
        </c:ser>
        <c:ser>
          <c:idx val="4"/>
          <c:order val="1"/>
          <c:tx>
            <c:v>Non-Defense Discretionary</c:v>
          </c:tx>
          <c:spPr>
            <a:solidFill>
              <a:srgbClr val="008000"/>
            </a:solidFill>
            <a:ln w="25400">
              <a:noFill/>
            </a:ln>
          </c:spPr>
          <c:cat>
            <c:strRef>
              <c:f>CurLaw!$HH$1960:$HH$2051</c:f>
              <c:strCache>
                <c:ptCount val="9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  <c:pt idx="66">
                  <c:v>2026</c:v>
                </c:pt>
                <c:pt idx="67">
                  <c:v>2027</c:v>
                </c:pt>
                <c:pt idx="68">
                  <c:v>2028</c:v>
                </c:pt>
                <c:pt idx="69">
                  <c:v>2029</c:v>
                </c:pt>
                <c:pt idx="70">
                  <c:v>2030</c:v>
                </c:pt>
                <c:pt idx="71">
                  <c:v>2031</c:v>
                </c:pt>
                <c:pt idx="72">
                  <c:v>2032</c:v>
                </c:pt>
                <c:pt idx="73">
                  <c:v>2033</c:v>
                </c:pt>
                <c:pt idx="74">
                  <c:v>2034</c:v>
                </c:pt>
                <c:pt idx="75">
                  <c:v>2035</c:v>
                </c:pt>
                <c:pt idx="76">
                  <c:v>2036</c:v>
                </c:pt>
                <c:pt idx="77">
                  <c:v>2037</c:v>
                </c:pt>
                <c:pt idx="78">
                  <c:v>2038</c:v>
                </c:pt>
                <c:pt idx="79">
                  <c:v>2039</c:v>
                </c:pt>
                <c:pt idx="80">
                  <c:v>2040</c:v>
                </c:pt>
                <c:pt idx="81">
                  <c:v>2041</c:v>
                </c:pt>
                <c:pt idx="82">
                  <c:v>2042</c:v>
                </c:pt>
                <c:pt idx="83">
                  <c:v>2043</c:v>
                </c:pt>
                <c:pt idx="84">
                  <c:v>2044</c:v>
                </c:pt>
                <c:pt idx="85">
                  <c:v>2045</c:v>
                </c:pt>
                <c:pt idx="86">
                  <c:v>2046</c:v>
                </c:pt>
                <c:pt idx="87">
                  <c:v>2047</c:v>
                </c:pt>
                <c:pt idx="88">
                  <c:v>2048</c:v>
                </c:pt>
                <c:pt idx="89">
                  <c:v>2049</c:v>
                </c:pt>
                <c:pt idx="90">
                  <c:v>2050</c:v>
                </c:pt>
                <c:pt idx="91">
                  <c:v>2051</c:v>
                </c:pt>
              </c:strCache>
            </c:strRef>
          </c:cat>
          <c:val>
            <c:numRef>
              <c:f>CurLaw!$HT$1960:$HT$2051</c:f>
              <c:numCache>
                <c:formatCode>0.0%</c:formatCode>
                <c:ptCount val="92"/>
                <c:pt idx="0">
                  <c:v>2.807280213353296E-2</c:v>
                </c:pt>
                <c:pt idx="1">
                  <c:v>3.1102776380185701E-2</c:v>
                </c:pt>
                <c:pt idx="2">
                  <c:v>3.329491612242285E-2</c:v>
                </c:pt>
                <c:pt idx="3">
                  <c:v>3.4940148819152375E-2</c:v>
                </c:pt>
                <c:pt idx="4">
                  <c:v>3.642133897536648E-2</c:v>
                </c:pt>
                <c:pt idx="5">
                  <c:v>3.7782398759383919E-2</c:v>
                </c:pt>
                <c:pt idx="6">
                  <c:v>3.9847528748518532E-2</c:v>
                </c:pt>
                <c:pt idx="7">
                  <c:v>4.1242042975404201E-2</c:v>
                </c:pt>
                <c:pt idx="8">
                  <c:v>3.9885246358243039E-2</c:v>
                </c:pt>
                <c:pt idx="9">
                  <c:v>3.5296217898038815E-2</c:v>
                </c:pt>
                <c:pt idx="10">
                  <c:v>3.659206534979817E-2</c:v>
                </c:pt>
                <c:pt idx="11">
                  <c:v>3.8959294254623619E-2</c:v>
                </c:pt>
                <c:pt idx="12">
                  <c:v>4.0452209660842758E-2</c:v>
                </c:pt>
                <c:pt idx="13">
                  <c:v>3.9401947919939381E-2</c:v>
                </c:pt>
                <c:pt idx="14">
                  <c:v>3.8776680041811382E-2</c:v>
                </c:pt>
                <c:pt idx="15">
                  <c:v>4.3748152527342592E-2</c:v>
                </c:pt>
                <c:pt idx="16">
                  <c:v>4.7981635966631214E-2</c:v>
                </c:pt>
                <c:pt idx="17">
                  <c:v>4.9201585713756435E-2</c:v>
                </c:pt>
                <c:pt idx="18">
                  <c:v>5.0188040203215378E-2</c:v>
                </c:pt>
                <c:pt idx="19">
                  <c:v>4.8020424271362175E-2</c:v>
                </c:pt>
                <c:pt idx="20">
                  <c:v>5.075396683262294E-2</c:v>
                </c:pt>
                <c:pt idx="21">
                  <c:v>4.7842079646370758E-2</c:v>
                </c:pt>
                <c:pt idx="22">
                  <c:v>4.2253308584966877E-2</c:v>
                </c:pt>
                <c:pt idx="23">
                  <c:v>4.0554298642533938E-2</c:v>
                </c:pt>
                <c:pt idx="24">
                  <c:v>3.8337121044268736E-2</c:v>
                </c:pt>
                <c:pt idx="25">
                  <c:v>3.8146595937985403E-2</c:v>
                </c:pt>
                <c:pt idx="26">
                  <c:v>3.6387738193869097E-2</c:v>
                </c:pt>
                <c:pt idx="27">
                  <c:v>3.3895105555147714E-2</c:v>
                </c:pt>
                <c:pt idx="28">
                  <c:v>3.3764388786719987E-2</c:v>
                </c:pt>
                <c:pt idx="29">
                  <c:v>3.3269273179798997E-2</c:v>
                </c:pt>
                <c:pt idx="30">
                  <c:v>3.3973299427844883E-2</c:v>
                </c:pt>
                <c:pt idx="31">
                  <c:v>3.5055615504232189E-2</c:v>
                </c:pt>
                <c:pt idx="32">
                  <c:v>3.6033508669394115E-2</c:v>
                </c:pt>
                <c:pt idx="33">
                  <c:v>3.6500094091427349E-2</c:v>
                </c:pt>
                <c:pt idx="34">
                  <c:v>3.6102189679316138E-2</c:v>
                </c:pt>
                <c:pt idx="35">
                  <c:v>3.5870999315514671E-2</c:v>
                </c:pt>
                <c:pt idx="36">
                  <c:v>3.3554156068328234E-2</c:v>
                </c:pt>
                <c:pt idx="37">
                  <c:v>3.2587763022828592E-2</c:v>
                </c:pt>
                <c:pt idx="38">
                  <c:v>3.1542526985264482E-2</c:v>
                </c:pt>
                <c:pt idx="39">
                  <c:v>3.1289065178519627E-2</c:v>
                </c:pt>
                <c:pt idx="40">
                  <c:v>3.1598871257085527E-2</c:v>
                </c:pt>
                <c:pt idx="41">
                  <c:v>3.2584429772478982E-2</c:v>
                </c:pt>
                <c:pt idx="42">
                  <c:v>3.5537422752258012E-2</c:v>
                </c:pt>
                <c:pt idx="43">
                  <c:v>3.7168329817969123E-2</c:v>
                </c:pt>
                <c:pt idx="44">
                  <c:v>3.6672224324245661E-2</c:v>
                </c:pt>
                <c:pt idx="45">
                  <c:v>3.7002840079007955E-2</c:v>
                </c:pt>
                <c:pt idx="46">
                  <c:v>3.6296009411971031E-2</c:v>
                </c:pt>
                <c:pt idx="47">
                  <c:v>3.4469276473339895E-2</c:v>
                </c:pt>
                <c:pt idx="48">
                  <c:v>3.5411187332230684E-2</c:v>
                </c:pt>
                <c:pt idx="49">
                  <c:v>4.0292481234304102E-2</c:v>
                </c:pt>
                <c:pt idx="50">
                  <c:v>4.4484238267391965E-2</c:v>
                </c:pt>
                <c:pt idx="51">
                  <c:v>4.2115324594257181E-2</c:v>
                </c:pt>
                <c:pt idx="52">
                  <c:v>3.7760806628731158E-2</c:v>
                </c:pt>
                <c:pt idx="53">
                  <c:v>3.4949479030918718E-2</c:v>
                </c:pt>
                <c:pt idx="54">
                  <c:v>3.3892978729595249E-2</c:v>
                </c:pt>
                <c:pt idx="55">
                  <c:v>3.3060496272412199E-2</c:v>
                </c:pt>
                <c:pt idx="56">
                  <c:v>3.2624938189761511E-2</c:v>
                </c:pt>
                <c:pt idx="57">
                  <c:v>3.1811747038994288E-2</c:v>
                </c:pt>
                <c:pt idx="58">
                  <c:v>3.1572055099141391E-2</c:v>
                </c:pt>
                <c:pt idx="59">
                  <c:v>3.1162095867784175E-2</c:v>
                </c:pt>
                <c:pt idx="60">
                  <c:v>4.3520760390909886E-2</c:v>
                </c:pt>
                <c:pt idx="61">
                  <c:v>4.0780379140783855E-2</c:v>
                </c:pt>
                <c:pt idx="62">
                  <c:v>3.6950074167628709E-2</c:v>
                </c:pt>
                <c:pt idx="63">
                  <c:v>3.3421501146544401E-2</c:v>
                </c:pt>
                <c:pt idx="64">
                  <c:v>3.122463235104617E-2</c:v>
                </c:pt>
                <c:pt idx="65">
                  <c:v>3.0534251906765716E-2</c:v>
                </c:pt>
                <c:pt idx="66">
                  <c:v>3.0076022101576002E-2</c:v>
                </c:pt>
                <c:pt idx="67">
                  <c:v>2.9677161272162356E-2</c:v>
                </c:pt>
                <c:pt idx="68">
                  <c:v>2.9225878341514289E-2</c:v>
                </c:pt>
                <c:pt idx="69">
                  <c:v>2.8891645627765822E-2</c:v>
                </c:pt>
                <c:pt idx="70">
                  <c:v>2.8542900177587049E-2</c:v>
                </c:pt>
                <c:pt idx="71">
                  <c:v>2.8339959164517408E-2</c:v>
                </c:pt>
                <c:pt idx="72">
                  <c:v>2.8029999999999999E-2</c:v>
                </c:pt>
                <c:pt idx="73">
                  <c:v>2.7805E-2</c:v>
                </c:pt>
                <c:pt idx="74">
                  <c:v>2.7660000000000001E-2</c:v>
                </c:pt>
                <c:pt idx="75">
                  <c:v>2.759E-2</c:v>
                </c:pt>
                <c:pt idx="76">
                  <c:v>2.759E-2</c:v>
                </c:pt>
                <c:pt idx="77">
                  <c:v>2.759E-2</c:v>
                </c:pt>
                <c:pt idx="78">
                  <c:v>2.759E-2</c:v>
                </c:pt>
                <c:pt idx="79">
                  <c:v>2.759E-2</c:v>
                </c:pt>
                <c:pt idx="80">
                  <c:v>2.759E-2</c:v>
                </c:pt>
                <c:pt idx="81">
                  <c:v>2.759E-2</c:v>
                </c:pt>
                <c:pt idx="82">
                  <c:v>2.759E-2</c:v>
                </c:pt>
                <c:pt idx="83">
                  <c:v>2.759E-2</c:v>
                </c:pt>
                <c:pt idx="84">
                  <c:v>2.7585000000000002E-2</c:v>
                </c:pt>
                <c:pt idx="85">
                  <c:v>2.759E-2</c:v>
                </c:pt>
                <c:pt idx="86">
                  <c:v>2.759E-2</c:v>
                </c:pt>
                <c:pt idx="87">
                  <c:v>2.759E-2</c:v>
                </c:pt>
                <c:pt idx="88">
                  <c:v>2.759E-2</c:v>
                </c:pt>
                <c:pt idx="89">
                  <c:v>2.7585000000000002E-2</c:v>
                </c:pt>
                <c:pt idx="90">
                  <c:v>2.7585000000000002E-2</c:v>
                </c:pt>
                <c:pt idx="91">
                  <c:v>2.7585000000000002E-2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01-4DC9-9489-5BD86AB54164}"/>
            </c:ext>
          </c:extLst>
        </c:ser>
        <c:ser>
          <c:idx val="1"/>
          <c:order val="2"/>
          <c:tx>
            <c:v>Other Entitlements</c:v>
          </c:tx>
          <c:spPr>
            <a:solidFill>
              <a:srgbClr val="7030A0"/>
            </a:solidFill>
            <a:ln w="25400">
              <a:noFill/>
            </a:ln>
          </c:spPr>
          <c:cat>
            <c:strRef>
              <c:f>CurLaw!$HH$1960:$HH$2051</c:f>
              <c:strCache>
                <c:ptCount val="9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  <c:pt idx="66">
                  <c:v>2026</c:v>
                </c:pt>
                <c:pt idx="67">
                  <c:v>2027</c:v>
                </c:pt>
                <c:pt idx="68">
                  <c:v>2028</c:v>
                </c:pt>
                <c:pt idx="69">
                  <c:v>2029</c:v>
                </c:pt>
                <c:pt idx="70">
                  <c:v>2030</c:v>
                </c:pt>
                <c:pt idx="71">
                  <c:v>2031</c:v>
                </c:pt>
                <c:pt idx="72">
                  <c:v>2032</c:v>
                </c:pt>
                <c:pt idx="73">
                  <c:v>2033</c:v>
                </c:pt>
                <c:pt idx="74">
                  <c:v>2034</c:v>
                </c:pt>
                <c:pt idx="75">
                  <c:v>2035</c:v>
                </c:pt>
                <c:pt idx="76">
                  <c:v>2036</c:v>
                </c:pt>
                <c:pt idx="77">
                  <c:v>2037</c:v>
                </c:pt>
                <c:pt idx="78">
                  <c:v>2038</c:v>
                </c:pt>
                <c:pt idx="79">
                  <c:v>2039</c:v>
                </c:pt>
                <c:pt idx="80">
                  <c:v>2040</c:v>
                </c:pt>
                <c:pt idx="81">
                  <c:v>2041</c:v>
                </c:pt>
                <c:pt idx="82">
                  <c:v>2042</c:v>
                </c:pt>
                <c:pt idx="83">
                  <c:v>2043</c:v>
                </c:pt>
                <c:pt idx="84">
                  <c:v>2044</c:v>
                </c:pt>
                <c:pt idx="85">
                  <c:v>2045</c:v>
                </c:pt>
                <c:pt idx="86">
                  <c:v>2046</c:v>
                </c:pt>
                <c:pt idx="87">
                  <c:v>2047</c:v>
                </c:pt>
                <c:pt idx="88">
                  <c:v>2048</c:v>
                </c:pt>
                <c:pt idx="89">
                  <c:v>2049</c:v>
                </c:pt>
                <c:pt idx="90">
                  <c:v>2050</c:v>
                </c:pt>
                <c:pt idx="91">
                  <c:v>2051</c:v>
                </c:pt>
              </c:strCache>
            </c:strRef>
          </c:cat>
          <c:val>
            <c:numRef>
              <c:f>CurLaw!$HU$1960:$HU$2051</c:f>
              <c:numCache>
                <c:formatCode>0.0%</c:formatCode>
                <c:ptCount val="92"/>
                <c:pt idx="0">
                  <c:v>2.0586721564590838E-2</c:v>
                </c:pt>
                <c:pt idx="1">
                  <c:v>2.195490097424873E-2</c:v>
                </c:pt>
                <c:pt idx="2">
                  <c:v>2.3473769582106119E-2</c:v>
                </c:pt>
                <c:pt idx="3">
                  <c:v>2.0519249433840179E-2</c:v>
                </c:pt>
                <c:pt idx="4">
                  <c:v>2.2275955871240739E-2</c:v>
                </c:pt>
                <c:pt idx="5">
                  <c:v>2.0367250555105208E-2</c:v>
                </c:pt>
                <c:pt idx="6">
                  <c:v>1.7894231077228612E-2</c:v>
                </c:pt>
                <c:pt idx="7">
                  <c:v>1.8808762439855357E-2</c:v>
                </c:pt>
                <c:pt idx="8">
                  <c:v>2.1831044759490853E-2</c:v>
                </c:pt>
                <c:pt idx="9">
                  <c:v>1.9596541786743516E-2</c:v>
                </c:pt>
                <c:pt idx="10">
                  <c:v>2.1804284997730912E-2</c:v>
                </c:pt>
                <c:pt idx="11">
                  <c:v>2.5172182168286233E-2</c:v>
                </c:pt>
                <c:pt idx="12">
                  <c:v>2.9381294964028783E-2</c:v>
                </c:pt>
                <c:pt idx="13">
                  <c:v>2.7812748341311058E-2</c:v>
                </c:pt>
                <c:pt idx="14">
                  <c:v>2.6902249047442425E-2</c:v>
                </c:pt>
                <c:pt idx="15">
                  <c:v>4.2629867604275236E-2</c:v>
                </c:pt>
                <c:pt idx="16">
                  <c:v>4.0999944012093392E-2</c:v>
                </c:pt>
                <c:pt idx="17">
                  <c:v>3.4592271497906703E-2</c:v>
                </c:pt>
                <c:pt idx="18">
                  <c:v>3.5044975697728124E-2</c:v>
                </c:pt>
                <c:pt idx="19">
                  <c:v>3.1532502460462082E-2</c:v>
                </c:pt>
                <c:pt idx="20">
                  <c:v>3.584583975070741E-2</c:v>
                </c:pt>
                <c:pt idx="21">
                  <c:v>3.4783649434687904E-2</c:v>
                </c:pt>
                <c:pt idx="22">
                  <c:v>3.5671450344817189E-2</c:v>
                </c:pt>
                <c:pt idx="23">
                  <c:v>3.577545248868777E-2</c:v>
                </c:pt>
                <c:pt idx="24">
                  <c:v>2.7647799856932144E-2</c:v>
                </c:pt>
                <c:pt idx="25">
                  <c:v>2.9990445766536738E-2</c:v>
                </c:pt>
                <c:pt idx="26">
                  <c:v>2.7806241369787352E-2</c:v>
                </c:pt>
                <c:pt idx="27">
                  <c:v>2.4175642087821039E-2</c:v>
                </c:pt>
                <c:pt idx="28">
                  <c:v>2.4137159315371071E-2</c:v>
                </c:pt>
                <c:pt idx="29">
                  <c:v>2.4879223356902062E-2</c:v>
                </c:pt>
                <c:pt idx="30">
                  <c:v>3.1311210002119096E-2</c:v>
                </c:pt>
                <c:pt idx="31">
                  <c:v>2.8748066484222096E-2</c:v>
                </c:pt>
                <c:pt idx="32">
                  <c:v>2.7924878238846679E-2</c:v>
                </c:pt>
                <c:pt idx="33">
                  <c:v>2.4386431647190357E-2</c:v>
                </c:pt>
                <c:pt idx="34">
                  <c:v>2.4630025707657252E-2</c:v>
                </c:pt>
                <c:pt idx="35">
                  <c:v>2.1100665637183092E-2</c:v>
                </c:pt>
                <c:pt idx="36">
                  <c:v>2.2173662880086018E-2</c:v>
                </c:pt>
                <c:pt idx="37">
                  <c:v>1.9506272907724206E-2</c:v>
                </c:pt>
                <c:pt idx="38">
                  <c:v>2.1471872620593899E-2</c:v>
                </c:pt>
                <c:pt idx="39">
                  <c:v>2.2859478761729429E-2</c:v>
                </c:pt>
                <c:pt idx="40">
                  <c:v>2.2946394595476118E-2</c:v>
                </c:pt>
                <c:pt idx="41">
                  <c:v>2.1947180924333828E-2</c:v>
                </c:pt>
                <c:pt idx="42">
                  <c:v>2.5384427224434986E-2</c:v>
                </c:pt>
                <c:pt idx="43">
                  <c:v>2.669774366791329E-2</c:v>
                </c:pt>
                <c:pt idx="44">
                  <c:v>2.4968878503507149E-2</c:v>
                </c:pt>
                <c:pt idx="45">
                  <c:v>2.4898493472493313E-2</c:v>
                </c:pt>
                <c:pt idx="46">
                  <c:v>2.6081974760133578E-2</c:v>
                </c:pt>
                <c:pt idx="47">
                  <c:v>2.1027585195735495E-2</c:v>
                </c:pt>
                <c:pt idx="48">
                  <c:v>2.6346492774057102E-2</c:v>
                </c:pt>
                <c:pt idx="49">
                  <c:v>5.0776920622146962E-2</c:v>
                </c:pt>
                <c:pt idx="50">
                  <c:v>3.2823732135013696E-2</c:v>
                </c:pt>
                <c:pt idx="51">
                  <c:v>3.4956759779442376E-2</c:v>
                </c:pt>
                <c:pt idx="52">
                  <c:v>3.351184236797445E-2</c:v>
                </c:pt>
                <c:pt idx="53">
                  <c:v>2.765021426709742E-2</c:v>
                </c:pt>
                <c:pt idx="54">
                  <c:v>2.4595862309773901E-2</c:v>
                </c:pt>
                <c:pt idx="55">
                  <c:v>2.684553847535974E-2</c:v>
                </c:pt>
                <c:pt idx="56">
                  <c:v>2.7407338980932582E-2</c:v>
                </c:pt>
                <c:pt idx="57">
                  <c:v>2.8636933641665526E-2</c:v>
                </c:pt>
                <c:pt idx="58">
                  <c:v>2.4855642720365688E-2</c:v>
                </c:pt>
                <c:pt idx="59">
                  <c:v>2.6805043390975909E-2</c:v>
                </c:pt>
                <c:pt idx="60">
                  <c:v>0.10408164868825664</c:v>
                </c:pt>
                <c:pt idx="61">
                  <c:v>0.10923705338907574</c:v>
                </c:pt>
                <c:pt idx="62">
                  <c:v>4.0477394496137041E-2</c:v>
                </c:pt>
                <c:pt idx="63">
                  <c:v>2.9927403925636795E-2</c:v>
                </c:pt>
                <c:pt idx="64">
                  <c:v>2.688762225772626E-2</c:v>
                </c:pt>
                <c:pt idx="65">
                  <c:v>2.521125531910022E-2</c:v>
                </c:pt>
                <c:pt idx="66">
                  <c:v>2.4677798310901385E-2</c:v>
                </c:pt>
                <c:pt idx="67">
                  <c:v>2.3285163649378243E-2</c:v>
                </c:pt>
                <c:pt idx="68">
                  <c:v>2.2897396177727663E-2</c:v>
                </c:pt>
                <c:pt idx="69">
                  <c:v>2.2388936245382341E-2</c:v>
                </c:pt>
                <c:pt idx="70">
                  <c:v>2.178041611612113E-2</c:v>
                </c:pt>
                <c:pt idx="71">
                  <c:v>2.1486861584726305E-2</c:v>
                </c:pt>
                <c:pt idx="72">
                  <c:v>2.154E-2</c:v>
                </c:pt>
                <c:pt idx="73">
                  <c:v>2.1389999999999999E-2</c:v>
                </c:pt>
                <c:pt idx="74">
                  <c:v>2.1240000000000002E-2</c:v>
                </c:pt>
                <c:pt idx="75">
                  <c:v>2.1090000000000001E-2</c:v>
                </c:pt>
                <c:pt idx="76">
                  <c:v>2.0950000000000003E-2</c:v>
                </c:pt>
                <c:pt idx="77">
                  <c:v>2.0809999999999999E-2</c:v>
                </c:pt>
                <c:pt idx="78">
                  <c:v>2.068E-2</c:v>
                </c:pt>
                <c:pt idx="79">
                  <c:v>2.0539999999999999E-2</c:v>
                </c:pt>
                <c:pt idx="80">
                  <c:v>2.0409999999999998E-2</c:v>
                </c:pt>
                <c:pt idx="81">
                  <c:v>2.0279999999999999E-2</c:v>
                </c:pt>
                <c:pt idx="82">
                  <c:v>2.0150000000000001E-2</c:v>
                </c:pt>
                <c:pt idx="83">
                  <c:v>2.0019999999999996E-2</c:v>
                </c:pt>
                <c:pt idx="84">
                  <c:v>1.9890000000000001E-2</c:v>
                </c:pt>
                <c:pt idx="85">
                  <c:v>1.976E-2</c:v>
                </c:pt>
                <c:pt idx="86">
                  <c:v>1.9630000000000002E-2</c:v>
                </c:pt>
                <c:pt idx="87">
                  <c:v>1.95E-2</c:v>
                </c:pt>
                <c:pt idx="88">
                  <c:v>1.9370000000000002E-2</c:v>
                </c:pt>
                <c:pt idx="89">
                  <c:v>1.925E-2</c:v>
                </c:pt>
                <c:pt idx="90">
                  <c:v>1.9130000000000001E-2</c:v>
                </c:pt>
                <c:pt idx="91">
                  <c:v>1.9019999999999999E-2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01-4DC9-9489-5BD86AB54164}"/>
            </c:ext>
          </c:extLst>
        </c:ser>
        <c:ser>
          <c:idx val="2"/>
          <c:order val="3"/>
          <c:tx>
            <c:v>SocSec_Health</c:v>
          </c:tx>
          <c:spPr>
            <a:solidFill>
              <a:srgbClr val="FF0000"/>
            </a:solidFill>
          </c:spPr>
          <c:cat>
            <c:strRef>
              <c:f>CurLaw!$HH$1960:$HH$2051</c:f>
              <c:strCache>
                <c:ptCount val="9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  <c:pt idx="66">
                  <c:v>2026</c:v>
                </c:pt>
                <c:pt idx="67">
                  <c:v>2027</c:v>
                </c:pt>
                <c:pt idx="68">
                  <c:v>2028</c:v>
                </c:pt>
                <c:pt idx="69">
                  <c:v>2029</c:v>
                </c:pt>
                <c:pt idx="70">
                  <c:v>2030</c:v>
                </c:pt>
                <c:pt idx="71">
                  <c:v>2031</c:v>
                </c:pt>
                <c:pt idx="72">
                  <c:v>2032</c:v>
                </c:pt>
                <c:pt idx="73">
                  <c:v>2033</c:v>
                </c:pt>
                <c:pt idx="74">
                  <c:v>2034</c:v>
                </c:pt>
                <c:pt idx="75">
                  <c:v>2035</c:v>
                </c:pt>
                <c:pt idx="76">
                  <c:v>2036</c:v>
                </c:pt>
                <c:pt idx="77">
                  <c:v>2037</c:v>
                </c:pt>
                <c:pt idx="78">
                  <c:v>2038</c:v>
                </c:pt>
                <c:pt idx="79">
                  <c:v>2039</c:v>
                </c:pt>
                <c:pt idx="80">
                  <c:v>2040</c:v>
                </c:pt>
                <c:pt idx="81">
                  <c:v>2041</c:v>
                </c:pt>
                <c:pt idx="82">
                  <c:v>2042</c:v>
                </c:pt>
                <c:pt idx="83">
                  <c:v>2043</c:v>
                </c:pt>
                <c:pt idx="84">
                  <c:v>2044</c:v>
                </c:pt>
                <c:pt idx="85">
                  <c:v>2045</c:v>
                </c:pt>
                <c:pt idx="86">
                  <c:v>2046</c:v>
                </c:pt>
                <c:pt idx="87">
                  <c:v>2047</c:v>
                </c:pt>
                <c:pt idx="88">
                  <c:v>2048</c:v>
                </c:pt>
                <c:pt idx="89">
                  <c:v>2049</c:v>
                </c:pt>
                <c:pt idx="90">
                  <c:v>2050</c:v>
                </c:pt>
                <c:pt idx="91">
                  <c:v>2051</c:v>
                </c:pt>
              </c:strCache>
            </c:strRef>
          </c:cat>
          <c:val>
            <c:numRef>
              <c:f>CurLaw!$HV$1960:$HV$2051</c:f>
              <c:numCache>
                <c:formatCode>0.0%</c:formatCode>
                <c:ptCount val="92"/>
                <c:pt idx="0">
                  <c:v>2.1325972020773871E-2</c:v>
                </c:pt>
                <c:pt idx="1">
                  <c:v>2.2368384942597078E-2</c:v>
                </c:pt>
                <c:pt idx="2">
                  <c:v>2.416357194689888E-2</c:v>
                </c:pt>
                <c:pt idx="3">
                  <c:v>2.5258815917178906E-2</c:v>
                </c:pt>
                <c:pt idx="4">
                  <c:v>2.487532114251171E-2</c:v>
                </c:pt>
                <c:pt idx="5">
                  <c:v>2.4464103196701087E-2</c:v>
                </c:pt>
                <c:pt idx="6">
                  <c:v>2.6950254652615392E-2</c:v>
                </c:pt>
                <c:pt idx="7">
                  <c:v>2.9844894055766416E-2</c:v>
                </c:pt>
                <c:pt idx="8">
                  <c:v>3.2871904854747516E-2</c:v>
                </c:pt>
                <c:pt idx="9">
                  <c:v>3.5081992298079623E-2</c:v>
                </c:pt>
                <c:pt idx="10">
                  <c:v>3.6475505768266178E-2</c:v>
                </c:pt>
                <c:pt idx="11">
                  <c:v>4.0028659710716043E-2</c:v>
                </c:pt>
                <c:pt idx="12">
                  <c:v>4.1903391572456317E-2</c:v>
                </c:pt>
                <c:pt idx="13">
                  <c:v>4.4633609935500571E-2</c:v>
                </c:pt>
                <c:pt idx="14">
                  <c:v>4.7076912701891634E-2</c:v>
                </c:pt>
                <c:pt idx="15">
                  <c:v>5.1400656533441204E-2</c:v>
                </c:pt>
                <c:pt idx="16">
                  <c:v>5.389955769553776E-2</c:v>
                </c:pt>
                <c:pt idx="17">
                  <c:v>5.5413038914205966E-2</c:v>
                </c:pt>
                <c:pt idx="18">
                  <c:v>5.4950405770964841E-2</c:v>
                </c:pt>
                <c:pt idx="19">
                  <c:v>5.4763941806417658E-2</c:v>
                </c:pt>
                <c:pt idx="20">
                  <c:v>5.8032880833840748E-2</c:v>
                </c:pt>
                <c:pt idx="21">
                  <c:v>6.14749978057752E-2</c:v>
                </c:pt>
                <c:pt idx="22">
                  <c:v>6.537431904266075E-2</c:v>
                </c:pt>
                <c:pt idx="23">
                  <c:v>6.7505090497737549E-2</c:v>
                </c:pt>
                <c:pt idx="24">
                  <c:v>6.3839662714364392E-2</c:v>
                </c:pt>
                <c:pt idx="25">
                  <c:v>6.4051346677998888E-2</c:v>
                </c:pt>
                <c:pt idx="26">
                  <c:v>6.405788456227561E-2</c:v>
                </c:pt>
                <c:pt idx="27">
                  <c:v>6.4169769173492194E-2</c:v>
                </c:pt>
                <c:pt idx="28">
                  <c:v>6.3085889988420851E-2</c:v>
                </c:pt>
                <c:pt idx="29">
                  <c:v>6.2596641567688474E-2</c:v>
                </c:pt>
                <c:pt idx="30">
                  <c:v>6.4997329942784496E-2</c:v>
                </c:pt>
                <c:pt idx="31">
                  <c:v>6.9148350408448786E-2</c:v>
                </c:pt>
                <c:pt idx="32">
                  <c:v>7.3131034482758622E-2</c:v>
                </c:pt>
                <c:pt idx="33">
                  <c:v>7.4634648522395611E-2</c:v>
                </c:pt>
                <c:pt idx="34">
                  <c:v>7.5344196966635774E-2</c:v>
                </c:pt>
                <c:pt idx="35">
                  <c:v>7.6618708604344332E-2</c:v>
                </c:pt>
                <c:pt idx="36">
                  <c:v>7.6765822048526514E-2</c:v>
                </c:pt>
                <c:pt idx="37">
                  <c:v>7.635192180830136E-2</c:v>
                </c:pt>
                <c:pt idx="38">
                  <c:v>7.4745711470416989E-2</c:v>
                </c:pt>
                <c:pt idx="39">
                  <c:v>7.2083739918876288E-2</c:v>
                </c:pt>
                <c:pt idx="40">
                  <c:v>7.1089157841155617E-2</c:v>
                </c:pt>
                <c:pt idx="41">
                  <c:v>7.3773143969980526E-2</c:v>
                </c:pt>
                <c:pt idx="42">
                  <c:v>7.6704896318415317E-2</c:v>
                </c:pt>
                <c:pt idx="43">
                  <c:v>7.8098512912316773E-2</c:v>
                </c:pt>
                <c:pt idx="44">
                  <c:v>7.7937873426774051E-2</c:v>
                </c:pt>
                <c:pt idx="45">
                  <c:v>7.7905354074870564E-2</c:v>
                </c:pt>
                <c:pt idx="46">
                  <c:v>7.7084335060322834E-2</c:v>
                </c:pt>
                <c:pt idx="47">
                  <c:v>8.0208896243079267E-2</c:v>
                </c:pt>
                <c:pt idx="48">
                  <c:v>8.176472980667554E-2</c:v>
                </c:pt>
                <c:pt idx="49">
                  <c:v>9.4436959749143248E-2</c:v>
                </c:pt>
                <c:pt idx="50">
                  <c:v>9.6493428388012295E-2</c:v>
                </c:pt>
                <c:pt idx="51">
                  <c:v>9.6779611423220974E-2</c:v>
                </c:pt>
                <c:pt idx="52">
                  <c:v>9.3172793750623928E-2</c:v>
                </c:pt>
                <c:pt idx="53">
                  <c:v>9.5491238385026184E-2</c:v>
                </c:pt>
                <c:pt idx="54">
                  <c:v>9.7527104489772157E-2</c:v>
                </c:pt>
                <c:pt idx="55">
                  <c:v>0.10210050379637024</c:v>
                </c:pt>
                <c:pt idx="56">
                  <c:v>0.10448891762800833</c:v>
                </c:pt>
                <c:pt idx="57">
                  <c:v>0.10269797611381525</c:v>
                </c:pt>
                <c:pt idx="58">
                  <c:v>9.9796899129038233E-2</c:v>
                </c:pt>
                <c:pt idx="59">
                  <c:v>0.10202748841297182</c:v>
                </c:pt>
                <c:pt idx="60">
                  <c:v>0.11388215798064022</c:v>
                </c:pt>
                <c:pt idx="61">
                  <c:v>0.10779410418894093</c:v>
                </c:pt>
                <c:pt idx="62">
                  <c:v>0.10449573412796301</c:v>
                </c:pt>
                <c:pt idx="63">
                  <c:v>0.10628323054187316</c:v>
                </c:pt>
                <c:pt idx="64">
                  <c:v>0.10894630749356127</c:v>
                </c:pt>
                <c:pt idx="65">
                  <c:v>0.11185047774677341</c:v>
                </c:pt>
                <c:pt idx="66">
                  <c:v>0.11467449687951417</c:v>
                </c:pt>
                <c:pt idx="67">
                  <c:v>0.11717584525446079</c:v>
                </c:pt>
                <c:pt idx="68">
                  <c:v>0.1200275490067567</c:v>
                </c:pt>
                <c:pt idx="69">
                  <c:v>0.12288158752382398</c:v>
                </c:pt>
                <c:pt idx="70">
                  <c:v>0.12554419837359537</c:v>
                </c:pt>
                <c:pt idx="71">
                  <c:v>0.12776716587459044</c:v>
                </c:pt>
                <c:pt idx="72">
                  <c:v>0.13233999999999999</c:v>
                </c:pt>
                <c:pt idx="73">
                  <c:v>0.13421</c:v>
                </c:pt>
                <c:pt idx="74">
                  <c:v>0.13607</c:v>
                </c:pt>
                <c:pt idx="75">
                  <c:v>0.13762999999999997</c:v>
                </c:pt>
                <c:pt idx="76">
                  <c:v>0.13915</c:v>
                </c:pt>
                <c:pt idx="77">
                  <c:v>0.14039000000000001</c:v>
                </c:pt>
                <c:pt idx="78">
                  <c:v>0.14204</c:v>
                </c:pt>
                <c:pt idx="79">
                  <c:v>0.14337</c:v>
                </c:pt>
                <c:pt idx="80">
                  <c:v>0.14468</c:v>
                </c:pt>
                <c:pt idx="81">
                  <c:v>0.14626</c:v>
                </c:pt>
                <c:pt idx="82">
                  <c:v>0.14759999999999998</c:v>
                </c:pt>
                <c:pt idx="83">
                  <c:v>0.1489</c:v>
                </c:pt>
                <c:pt idx="84">
                  <c:v>0.15005999999999997</c:v>
                </c:pt>
                <c:pt idx="85">
                  <c:v>0.15117</c:v>
                </c:pt>
                <c:pt idx="86">
                  <c:v>0.15223</c:v>
                </c:pt>
                <c:pt idx="87">
                  <c:v>0.1532</c:v>
                </c:pt>
                <c:pt idx="88">
                  <c:v>0.15451999999999999</c:v>
                </c:pt>
                <c:pt idx="89">
                  <c:v>0.15540999999999999</c:v>
                </c:pt>
                <c:pt idx="90">
                  <c:v>0.15631</c:v>
                </c:pt>
                <c:pt idx="91">
                  <c:v>0.15744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01-4DC9-9489-5BD86AB54164}"/>
            </c:ext>
          </c:extLst>
        </c:ser>
        <c:ser>
          <c:idx val="3"/>
          <c:order val="4"/>
          <c:tx>
            <c:v>Net Interest</c:v>
          </c:tx>
          <c:spPr>
            <a:solidFill>
              <a:srgbClr val="0033CC"/>
            </a:solidFill>
          </c:spPr>
          <c:cat>
            <c:strRef>
              <c:f>CurLaw!$HH$1960:$HH$2051</c:f>
              <c:strCache>
                <c:ptCount val="9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  <c:pt idx="66">
                  <c:v>2026</c:v>
                </c:pt>
                <c:pt idx="67">
                  <c:v>2027</c:v>
                </c:pt>
                <c:pt idx="68">
                  <c:v>2028</c:v>
                </c:pt>
                <c:pt idx="69">
                  <c:v>2029</c:v>
                </c:pt>
                <c:pt idx="70">
                  <c:v>2030</c:v>
                </c:pt>
                <c:pt idx="71">
                  <c:v>2031</c:v>
                </c:pt>
                <c:pt idx="72">
                  <c:v>2032</c:v>
                </c:pt>
                <c:pt idx="73">
                  <c:v>2033</c:v>
                </c:pt>
                <c:pt idx="74">
                  <c:v>2034</c:v>
                </c:pt>
                <c:pt idx="75">
                  <c:v>2035</c:v>
                </c:pt>
                <c:pt idx="76">
                  <c:v>2036</c:v>
                </c:pt>
                <c:pt idx="77">
                  <c:v>2037</c:v>
                </c:pt>
                <c:pt idx="78">
                  <c:v>2038</c:v>
                </c:pt>
                <c:pt idx="79">
                  <c:v>2039</c:v>
                </c:pt>
                <c:pt idx="80">
                  <c:v>2040</c:v>
                </c:pt>
                <c:pt idx="81">
                  <c:v>2041</c:v>
                </c:pt>
                <c:pt idx="82">
                  <c:v>2042</c:v>
                </c:pt>
                <c:pt idx="83">
                  <c:v>2043</c:v>
                </c:pt>
                <c:pt idx="84">
                  <c:v>2044</c:v>
                </c:pt>
                <c:pt idx="85">
                  <c:v>2045</c:v>
                </c:pt>
                <c:pt idx="86">
                  <c:v>2046</c:v>
                </c:pt>
                <c:pt idx="87">
                  <c:v>2047</c:v>
                </c:pt>
                <c:pt idx="88">
                  <c:v>2048</c:v>
                </c:pt>
                <c:pt idx="89">
                  <c:v>2049</c:v>
                </c:pt>
                <c:pt idx="90">
                  <c:v>2050</c:v>
                </c:pt>
                <c:pt idx="91">
                  <c:v>2051</c:v>
                </c:pt>
              </c:strCache>
            </c:strRef>
          </c:cat>
          <c:val>
            <c:numRef>
              <c:f>CurLaw!$HW$1960:$HW$2051</c:f>
              <c:numCache>
                <c:formatCode>0.0%</c:formatCode>
                <c:ptCount val="92"/>
                <c:pt idx="0">
                  <c:v>1.3001450428110231E-2</c:v>
                </c:pt>
                <c:pt idx="1">
                  <c:v>1.2287426245254539E-2</c:v>
                </c:pt>
                <c:pt idx="2">
                  <c:v>1.1781278012549624E-2</c:v>
                </c:pt>
                <c:pt idx="3">
                  <c:v>1.2455516014234875E-2</c:v>
                </c:pt>
                <c:pt idx="4">
                  <c:v>1.2392322804896477E-2</c:v>
                </c:pt>
                <c:pt idx="5">
                  <c:v>1.2124202586966481E-2</c:v>
                </c:pt>
                <c:pt idx="6">
                  <c:v>1.2043947596015247E-2</c:v>
                </c:pt>
                <c:pt idx="7">
                  <c:v>1.2312841815845313E-2</c:v>
                </c:pt>
                <c:pt idx="8">
                  <c:v>1.2366654597108876E-2</c:v>
                </c:pt>
                <c:pt idx="9">
                  <c:v>1.2955548188008467E-2</c:v>
                </c:pt>
                <c:pt idx="10">
                  <c:v>1.3757852246399313E-2</c:v>
                </c:pt>
                <c:pt idx="11">
                  <c:v>1.3255116206170795E-2</c:v>
                </c:pt>
                <c:pt idx="12">
                  <c:v>1.2744090441932169E-2</c:v>
                </c:pt>
                <c:pt idx="13">
                  <c:v>1.2788999981518787E-2</c:v>
                </c:pt>
                <c:pt idx="14">
                  <c:v>1.4431668745995887E-2</c:v>
                </c:pt>
                <c:pt idx="15">
                  <c:v>1.4437512640602392E-2</c:v>
                </c:pt>
                <c:pt idx="16">
                  <c:v>1.4948771065449864E-2</c:v>
                </c:pt>
                <c:pt idx="17">
                  <c:v>1.4770355550615637E-2</c:v>
                </c:pt>
                <c:pt idx="18">
                  <c:v>1.5615034419054742E-2</c:v>
                </c:pt>
                <c:pt idx="19">
                  <c:v>1.6604464886039193E-2</c:v>
                </c:pt>
                <c:pt idx="20">
                  <c:v>1.8804398438339483E-2</c:v>
                </c:pt>
                <c:pt idx="21">
                  <c:v>2.1958206001803253E-2</c:v>
                </c:pt>
                <c:pt idx="22">
                  <c:v>2.5653794498015605E-2</c:v>
                </c:pt>
                <c:pt idx="23">
                  <c:v>2.5395927601809955E-2</c:v>
                </c:pt>
                <c:pt idx="24">
                  <c:v>2.8132458045034718E-2</c:v>
                </c:pt>
                <c:pt idx="25">
                  <c:v>3.0362533337240996E-2</c:v>
                </c:pt>
                <c:pt idx="26">
                  <c:v>3.0046948356807511E-2</c:v>
                </c:pt>
                <c:pt idx="27">
                  <c:v>2.907092592786803E-2</c:v>
                </c:pt>
                <c:pt idx="28">
                  <c:v>2.9541407595527921E-2</c:v>
                </c:pt>
                <c:pt idx="29">
                  <c:v>3.042482233433999E-2</c:v>
                </c:pt>
                <c:pt idx="30">
                  <c:v>3.1243907607543975E-2</c:v>
                </c:pt>
                <c:pt idx="31">
                  <c:v>3.1904548942054016E-2</c:v>
                </c:pt>
                <c:pt idx="32">
                  <c:v>3.106175725696474E-2</c:v>
                </c:pt>
                <c:pt idx="33">
                  <c:v>2.9327006453564956E-2</c:v>
                </c:pt>
                <c:pt idx="34">
                  <c:v>2.8271456140228652E-2</c:v>
                </c:pt>
                <c:pt idx="35">
                  <c:v>3.0699332378801455E-2</c:v>
                </c:pt>
                <c:pt idx="36">
                  <c:v>3.0321990360097216E-2</c:v>
                </c:pt>
                <c:pt idx="37">
                  <c:v>2.8872237391322355E-2</c:v>
                </c:pt>
                <c:pt idx="38">
                  <c:v>2.6996461683163882E-2</c:v>
                </c:pt>
                <c:pt idx="39">
                  <c:v>2.4242168503114666E-2</c:v>
                </c:pt>
                <c:pt idx="40">
                  <c:v>2.2031243050373364E-2</c:v>
                </c:pt>
                <c:pt idx="41">
                  <c:v>1.9588657198499025E-2</c:v>
                </c:pt>
                <c:pt idx="42">
                  <c:v>1.5774923502236089E-2</c:v>
                </c:pt>
                <c:pt idx="43">
                  <c:v>1.3568124213474185E-2</c:v>
                </c:pt>
                <c:pt idx="44">
                  <c:v>1.3321746795338218E-2</c:v>
                </c:pt>
                <c:pt idx="45">
                  <c:v>1.4336749999026037E-2</c:v>
                </c:pt>
                <c:pt idx="46">
                  <c:v>1.655863847946977E-2</c:v>
                </c:pt>
                <c:pt idx="47">
                  <c:v>1.6553910171822745E-2</c:v>
                </c:pt>
                <c:pt idx="48">
                  <c:v>1.713619478864456E-2</c:v>
                </c:pt>
                <c:pt idx="49">
                  <c:v>1.2966020562485258E-2</c:v>
                </c:pt>
                <c:pt idx="50">
                  <c:v>1.3258100483157075E-2</c:v>
                </c:pt>
                <c:pt idx="51">
                  <c:v>1.4955264253017062E-2</c:v>
                </c:pt>
                <c:pt idx="52">
                  <c:v>1.375162224218828E-2</c:v>
                </c:pt>
                <c:pt idx="53">
                  <c:v>1.3389420599947873E-2</c:v>
                </c:pt>
                <c:pt idx="54">
                  <c:v>1.3326737858992639E-2</c:v>
                </c:pt>
                <c:pt idx="55">
                  <c:v>1.2532443559786688E-2</c:v>
                </c:pt>
                <c:pt idx="56">
                  <c:v>1.3041281088512262E-2</c:v>
                </c:pt>
                <c:pt idx="57">
                  <c:v>1.3692451684051631E-2</c:v>
                </c:pt>
                <c:pt idx="58">
                  <c:v>1.6060287849774538E-2</c:v>
                </c:pt>
                <c:pt idx="59">
                  <c:v>1.7679578319356643E-2</c:v>
                </c:pt>
                <c:pt idx="60">
                  <c:v>1.6451596389952725E-2</c:v>
                </c:pt>
                <c:pt idx="61">
                  <c:v>1.4767026849667308E-2</c:v>
                </c:pt>
                <c:pt idx="62">
                  <c:v>1.2560518153801626E-2</c:v>
                </c:pt>
                <c:pt idx="63">
                  <c:v>1.2414719055605827E-2</c:v>
                </c:pt>
                <c:pt idx="64">
                  <c:v>1.312007501789254E-2</c:v>
                </c:pt>
                <c:pt idx="65">
                  <c:v>1.461641355275232E-2</c:v>
                </c:pt>
                <c:pt idx="66">
                  <c:v>1.6641996597260508E-2</c:v>
                </c:pt>
                <c:pt idx="67">
                  <c:v>1.8597563573619611E-2</c:v>
                </c:pt>
                <c:pt idx="68">
                  <c:v>2.0788001477599641E-2</c:v>
                </c:pt>
                <c:pt idx="69">
                  <c:v>2.2734886211050881E-2</c:v>
                </c:pt>
                <c:pt idx="70">
                  <c:v>2.4908413619886667E-2</c:v>
                </c:pt>
                <c:pt idx="71">
                  <c:v>2.7015060230049907E-2</c:v>
                </c:pt>
                <c:pt idx="72">
                  <c:v>2.75E-2</c:v>
                </c:pt>
                <c:pt idx="73">
                  <c:v>3.0710000000000001E-2</c:v>
                </c:pt>
                <c:pt idx="74">
                  <c:v>3.4089999999999995E-2</c:v>
                </c:pt>
                <c:pt idx="75">
                  <c:v>3.73E-2</c:v>
                </c:pt>
                <c:pt idx="76">
                  <c:v>3.9849999999999997E-2</c:v>
                </c:pt>
                <c:pt idx="77">
                  <c:v>4.1980000000000003E-2</c:v>
                </c:pt>
                <c:pt idx="78">
                  <c:v>4.4219999999999995E-2</c:v>
                </c:pt>
                <c:pt idx="79">
                  <c:v>4.6609999999999999E-2</c:v>
                </c:pt>
                <c:pt idx="80">
                  <c:v>4.913E-2</c:v>
                </c:pt>
                <c:pt idx="81">
                  <c:v>5.178E-2</c:v>
                </c:pt>
                <c:pt idx="82">
                  <c:v>5.4580000000000004E-2</c:v>
                </c:pt>
                <c:pt idx="83">
                  <c:v>5.7529999999999998E-2</c:v>
                </c:pt>
                <c:pt idx="84">
                  <c:v>6.0609999999999997E-2</c:v>
                </c:pt>
                <c:pt idx="85">
                  <c:v>6.3829999999999998E-2</c:v>
                </c:pt>
                <c:pt idx="86">
                  <c:v>6.719E-2</c:v>
                </c:pt>
                <c:pt idx="87">
                  <c:v>7.0690000000000003E-2</c:v>
                </c:pt>
                <c:pt idx="88">
                  <c:v>7.4340000000000003E-2</c:v>
                </c:pt>
                <c:pt idx="89">
                  <c:v>7.8179999999999999E-2</c:v>
                </c:pt>
                <c:pt idx="90">
                  <c:v>8.2189999999999999E-2</c:v>
                </c:pt>
                <c:pt idx="91">
                  <c:v>8.6400000000000005E-2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01-4DC9-9489-5BD86AB541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4296416"/>
        <c:axId val="574296976"/>
      </c:areaChart>
      <c:lineChart>
        <c:grouping val="standard"/>
        <c:varyColors val="0"/>
        <c:ser>
          <c:idx val="5"/>
          <c:order val="5"/>
          <c:tx>
            <c:v>Revenue</c:v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cat>
            <c:strRef>
              <c:f>CurLaw!$EA$1960:$EA$2050</c:f>
              <c:strCache>
                <c:ptCount val="91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  <c:pt idx="66">
                  <c:v>2026</c:v>
                </c:pt>
                <c:pt idx="67">
                  <c:v>2027</c:v>
                </c:pt>
                <c:pt idx="68">
                  <c:v>2028</c:v>
                </c:pt>
                <c:pt idx="69">
                  <c:v>2029</c:v>
                </c:pt>
                <c:pt idx="70">
                  <c:v>2030</c:v>
                </c:pt>
                <c:pt idx="71">
                  <c:v>2031</c:v>
                </c:pt>
                <c:pt idx="72">
                  <c:v>2032</c:v>
                </c:pt>
                <c:pt idx="73">
                  <c:v>2033</c:v>
                </c:pt>
                <c:pt idx="74">
                  <c:v>2034</c:v>
                </c:pt>
                <c:pt idx="75">
                  <c:v>2035</c:v>
                </c:pt>
                <c:pt idx="76">
                  <c:v>2036</c:v>
                </c:pt>
                <c:pt idx="77">
                  <c:v>2037</c:v>
                </c:pt>
                <c:pt idx="78">
                  <c:v>2038</c:v>
                </c:pt>
                <c:pt idx="79">
                  <c:v>2039</c:v>
                </c:pt>
                <c:pt idx="80">
                  <c:v>2040</c:v>
                </c:pt>
                <c:pt idx="81">
                  <c:v>2041</c:v>
                </c:pt>
                <c:pt idx="82">
                  <c:v>2042</c:v>
                </c:pt>
                <c:pt idx="83">
                  <c:v>2043</c:v>
                </c:pt>
                <c:pt idx="84">
                  <c:v>2044</c:v>
                </c:pt>
                <c:pt idx="85">
                  <c:v>2045</c:v>
                </c:pt>
                <c:pt idx="86">
                  <c:v>2046</c:v>
                </c:pt>
                <c:pt idx="87">
                  <c:v>2047</c:v>
                </c:pt>
                <c:pt idx="88">
                  <c:v>2048</c:v>
                </c:pt>
                <c:pt idx="89">
                  <c:v>2049</c:v>
                </c:pt>
                <c:pt idx="90">
                  <c:v>2050</c:v>
                </c:pt>
              </c:strCache>
            </c:strRef>
          </c:cat>
          <c:val>
            <c:numRef>
              <c:f>CurLaw!$EB$1960:$EB$2050</c:f>
              <c:numCache>
                <c:formatCode>0.0%</c:formatCode>
                <c:ptCount val="91"/>
                <c:pt idx="0">
                  <c:v>0.1731006409956487</c:v>
                </c:pt>
                <c:pt idx="1">
                  <c:v>0.17268993276311576</c:v>
                </c:pt>
                <c:pt idx="2">
                  <c:v>0.17018995176505744</c:v>
                </c:pt>
                <c:pt idx="3">
                  <c:v>0.17237140084115171</c:v>
                </c:pt>
                <c:pt idx="4">
                  <c:v>0.17018739610095207</c:v>
                </c:pt>
                <c:pt idx="5">
                  <c:v>0.16468755506996086</c:v>
                </c:pt>
                <c:pt idx="6">
                  <c:v>0.16763509401326115</c:v>
                </c:pt>
                <c:pt idx="7">
                  <c:v>0.17790502375900302</c:v>
                </c:pt>
                <c:pt idx="8">
                  <c:v>0.17042921204356182</c:v>
                </c:pt>
                <c:pt idx="9">
                  <c:v>0.19064242176940147</c:v>
                </c:pt>
                <c:pt idx="10">
                  <c:v>0.18420904292163279</c:v>
                </c:pt>
                <c:pt idx="11">
                  <c:v>0.16760467511531058</c:v>
                </c:pt>
                <c:pt idx="12">
                  <c:v>0.17044933196300102</c:v>
                </c:pt>
                <c:pt idx="13">
                  <c:v>0.17061782697887598</c:v>
                </c:pt>
                <c:pt idx="14">
                  <c:v>0.17751222308392622</c:v>
                </c:pt>
                <c:pt idx="15">
                  <c:v>0.17367954322697077</c:v>
                </c:pt>
                <c:pt idx="16">
                  <c:v>0.16687755444823918</c:v>
                </c:pt>
                <c:pt idx="17">
                  <c:v>0.17564323910439283</c:v>
                </c:pt>
                <c:pt idx="18">
                  <c:v>0.17575095119751918</c:v>
                </c:pt>
                <c:pt idx="19">
                  <c:v>0.18058407959229414</c:v>
                </c:pt>
                <c:pt idx="20">
                  <c:v>0.18521866829041153</c:v>
                </c:pt>
                <c:pt idx="21">
                  <c:v>0.19126363411500932</c:v>
                </c:pt>
                <c:pt idx="22">
                  <c:v>0.18644755308071889</c:v>
                </c:pt>
                <c:pt idx="23">
                  <c:v>0.16984219457013575</c:v>
                </c:pt>
                <c:pt idx="24">
                  <c:v>0.16875372704425606</c:v>
                </c:pt>
                <c:pt idx="25">
                  <c:v>0.17210210720670555</c:v>
                </c:pt>
                <c:pt idx="26">
                  <c:v>0.16993206296603147</c:v>
                </c:pt>
                <c:pt idx="27">
                  <c:v>0.17918408440216879</c:v>
                </c:pt>
                <c:pt idx="28">
                  <c:v>0.17694446877037298</c:v>
                </c:pt>
                <c:pt idx="29">
                  <c:v>0.17842700067960771</c:v>
                </c:pt>
                <c:pt idx="30">
                  <c:v>0.17494520025429117</c:v>
                </c:pt>
                <c:pt idx="31">
                  <c:v>0.17314257345308481</c:v>
                </c:pt>
                <c:pt idx="32">
                  <c:v>0.17006943308007014</c:v>
                </c:pt>
                <c:pt idx="33">
                  <c:v>0.17037322932848242</c:v>
                </c:pt>
                <c:pt idx="34">
                  <c:v>0.17536467949030562</c:v>
                </c:pt>
                <c:pt idx="35">
                  <c:v>0.17879814957492468</c:v>
                </c:pt>
                <c:pt idx="36">
                  <c:v>0.1827435050133154</c:v>
                </c:pt>
                <c:pt idx="37">
                  <c:v>0.18686869344251142</c:v>
                </c:pt>
                <c:pt idx="38">
                  <c:v>0.19278541675997674</c:v>
                </c:pt>
                <c:pt idx="39">
                  <c:v>0.19278241651590033</c:v>
                </c:pt>
                <c:pt idx="40">
                  <c:v>0.20016812536755801</c:v>
                </c:pt>
                <c:pt idx="41">
                  <c:v>0.18914947988410205</c:v>
                </c:pt>
                <c:pt idx="42">
                  <c:v>0.17105370766085298</c:v>
                </c:pt>
                <c:pt idx="43">
                  <c:v>0.15795334904907923</c:v>
                </c:pt>
                <c:pt idx="44">
                  <c:v>0.15634458585749389</c:v>
                </c:pt>
                <c:pt idx="45">
                  <c:v>0.16780316577256771</c:v>
                </c:pt>
                <c:pt idx="46">
                  <c:v>0.17588028966656194</c:v>
                </c:pt>
                <c:pt idx="47">
                  <c:v>0.1792922522673481</c:v>
                </c:pt>
                <c:pt idx="48">
                  <c:v>0.17109019549361459</c:v>
                </c:pt>
                <c:pt idx="49">
                  <c:v>0.14603173171645414</c:v>
                </c:pt>
                <c:pt idx="50">
                  <c:v>0.1461435956346927</c:v>
                </c:pt>
                <c:pt idx="51">
                  <c:v>0.14977801186017478</c:v>
                </c:pt>
                <c:pt idx="52">
                  <c:v>0.15286450534092041</c:v>
                </c:pt>
                <c:pt idx="53">
                  <c:v>0.16820761178559959</c:v>
                </c:pt>
                <c:pt idx="54">
                  <c:v>0.17583676201006779</c:v>
                </c:pt>
                <c:pt idx="55">
                  <c:v>0.1824777123798588</c:v>
                </c:pt>
                <c:pt idx="56">
                  <c:v>0.17757665828039843</c:v>
                </c:pt>
                <c:pt idx="57">
                  <c:v>0.17291188808271782</c:v>
                </c:pt>
                <c:pt idx="58">
                  <c:v>0.16455143616035581</c:v>
                </c:pt>
                <c:pt idx="59">
                  <c:v>0.16318687455377867</c:v>
                </c:pt>
                <c:pt idx="60">
                  <c:v>0.16291460959607804</c:v>
                </c:pt>
                <c:pt idx="61">
                  <c:v>0.17150296977989476</c:v>
                </c:pt>
                <c:pt idx="62">
                  <c:v>0.1805019306606675</c:v>
                </c:pt>
                <c:pt idx="63">
                  <c:v>0.18131642164564774</c:v>
                </c:pt>
                <c:pt idx="64">
                  <c:v>0.17832728197399994</c:v>
                </c:pt>
                <c:pt idx="65">
                  <c:v>0.17482225716357941</c:v>
                </c:pt>
                <c:pt idx="66">
                  <c:v>0.17779768664368567</c:v>
                </c:pt>
                <c:pt idx="67">
                  <c:v>0.18049131235896618</c:v>
                </c:pt>
                <c:pt idx="68">
                  <c:v>0.17871894866546748</c:v>
                </c:pt>
                <c:pt idx="69">
                  <c:v>0.17799777384551177</c:v>
                </c:pt>
                <c:pt idx="70">
                  <c:v>0.17732260363417837</c:v>
                </c:pt>
                <c:pt idx="71">
                  <c:v>0.17691732558180287</c:v>
                </c:pt>
                <c:pt idx="72">
                  <c:v>0.17542000000000002</c:v>
                </c:pt>
                <c:pt idx="73">
                  <c:v>0.17556000000000002</c:v>
                </c:pt>
                <c:pt idx="74">
                  <c:v>0.17587</c:v>
                </c:pt>
                <c:pt idx="75">
                  <c:v>0.17627999999999999</c:v>
                </c:pt>
                <c:pt idx="76">
                  <c:v>0.17670000000000002</c:v>
                </c:pt>
                <c:pt idx="77">
                  <c:v>0.17726</c:v>
                </c:pt>
                <c:pt idx="78">
                  <c:v>0.17771000000000001</c:v>
                </c:pt>
                <c:pt idx="79">
                  <c:v>0.17818999999999999</c:v>
                </c:pt>
                <c:pt idx="80">
                  <c:v>0.17867</c:v>
                </c:pt>
                <c:pt idx="81">
                  <c:v>0.17920999999999998</c:v>
                </c:pt>
                <c:pt idx="82">
                  <c:v>0.17980000000000002</c:v>
                </c:pt>
                <c:pt idx="83">
                  <c:v>0.18044000000000002</c:v>
                </c:pt>
                <c:pt idx="84">
                  <c:v>0.18090000000000001</c:v>
                </c:pt>
                <c:pt idx="85">
                  <c:v>0.18145</c:v>
                </c:pt>
                <c:pt idx="86">
                  <c:v>0.18204000000000001</c:v>
                </c:pt>
                <c:pt idx="87">
                  <c:v>0.18268000000000001</c:v>
                </c:pt>
                <c:pt idx="88">
                  <c:v>0.18338000000000002</c:v>
                </c:pt>
                <c:pt idx="89">
                  <c:v>0.18386</c:v>
                </c:pt>
                <c:pt idx="90">
                  <c:v>0.18445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701-4DC9-9489-5BD86AB541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4296416"/>
        <c:axId val="574296976"/>
      </c:lineChart>
      <c:catAx>
        <c:axId val="5742964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/>
                </a:pPr>
                <a:r>
                  <a:rPr lang="en-US" sz="1600" b="1"/>
                  <a:t>Fiscal Year</a:t>
                </a:r>
              </a:p>
            </c:rich>
          </c:tx>
          <c:layout>
            <c:manualLayout>
              <c:xMode val="edge"/>
              <c:yMode val="edge"/>
              <c:x val="0.51611853729201962"/>
              <c:y val="0.9501373668497623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574296976"/>
        <c:crosses val="autoZero"/>
        <c:auto val="1"/>
        <c:lblAlgn val="ctr"/>
        <c:lblOffset val="100"/>
        <c:tickLblSkip val="10"/>
        <c:noMultiLvlLbl val="0"/>
      </c:catAx>
      <c:valAx>
        <c:axId val="574296976"/>
        <c:scaling>
          <c:orientation val="minMax"/>
          <c:max val="0.35000000000000003"/>
          <c:min val="0"/>
        </c:scaling>
        <c:delete val="0"/>
        <c:axPos val="l"/>
        <c:majorGridlines>
          <c:spPr>
            <a:ln w="3175">
              <a:solidFill>
                <a:schemeClr val="bg1">
                  <a:lumMod val="50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/>
                </a:pPr>
                <a:r>
                  <a:rPr lang="en-US" sz="1600" b="1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3.1540217854708532E-3"/>
              <c:y val="0.33761577890351008"/>
            </c:manualLayout>
          </c:layout>
          <c:overlay val="0"/>
          <c:spPr>
            <a:noFill/>
            <a:ln w="25400">
              <a:noFill/>
            </a:ln>
          </c:spPr>
        </c:title>
        <c:numFmt formatCode="0%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574296416"/>
        <c:crosses val="autoZero"/>
        <c:crossBetween val="between"/>
        <c:majorUnit val="5.000000000000001E-2"/>
      </c:valAx>
      <c:spPr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c:spPr>
    </c:plotArea>
    <c:plotVisOnly val="1"/>
    <c:dispBlanksAs val="zero"/>
    <c:showDLblsOverMax val="0"/>
  </c:chart>
  <c:spPr>
    <a:noFill/>
    <a:ln w="3175">
      <a:noFill/>
      <a:prstDash val="solid"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j-lt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452401783110437E-2"/>
          <c:y val="4.1302366218441015E-2"/>
          <c:w val="0.88106611673540802"/>
          <c:h val="0.8088827523570149"/>
        </c:manualLayout>
      </c:layout>
      <c:areaChart>
        <c:grouping val="stacked"/>
        <c:varyColors val="0"/>
        <c:ser>
          <c:idx val="1"/>
          <c:order val="0"/>
          <c:tx>
            <c:v>Defense</c:v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Budget!$A$8:$A$65</c:f>
              <c:numCache>
                <c:formatCode>General</c:formatCode>
                <c:ptCount val="58"/>
                <c:pt idx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</c:numCache>
            </c:numRef>
          </c:cat>
          <c:val>
            <c:numRef>
              <c:f>Budget!$C$8:$C$65</c:f>
              <c:numCache>
                <c:formatCode>0.0%</c:formatCode>
                <c:ptCount val="58"/>
                <c:pt idx="0">
                  <c:v>0.49002536954344184</c:v>
                </c:pt>
                <c:pt idx="1">
                  <c:v>0.47971540479356067</c:v>
                </c:pt>
                <c:pt idx="2">
                  <c:v>0.46197522948164149</c:v>
                </c:pt>
                <c:pt idx="3">
                  <c:v>0.42815576682342593</c:v>
                </c:pt>
                <c:pt idx="4">
                  <c:v>0.43194927600868194</c:v>
                </c:pt>
                <c:pt idx="5">
                  <c:v>0.45354493725549966</c:v>
                </c:pt>
                <c:pt idx="6">
                  <c:v>0.45991220092739171</c:v>
                </c:pt>
                <c:pt idx="7">
                  <c:v>0.44923219342191245</c:v>
                </c:pt>
                <c:pt idx="8">
                  <c:v>0.41754366237496743</c:v>
                </c:pt>
                <c:pt idx="9">
                  <c:v>0.37527358544430278</c:v>
                </c:pt>
                <c:pt idx="10">
                  <c:v>0.34321855722838029</c:v>
                </c:pt>
                <c:pt idx="11">
                  <c:v>0.31208309083583291</c:v>
                </c:pt>
                <c:pt idx="12">
                  <c:v>0.29457712569470484</c:v>
                </c:pt>
                <c:pt idx="13">
                  <c:v>0.26030896814029342</c:v>
                </c:pt>
                <c:pt idx="14">
                  <c:v>0.24104606876963464</c:v>
                </c:pt>
                <c:pt idx="15">
                  <c:v>0.23762639962074006</c:v>
                </c:pt>
                <c:pt idx="16">
                  <c:v>0.22778400247631586</c:v>
                </c:pt>
                <c:pt idx="17">
                  <c:v>0.23082447800519018</c:v>
                </c:pt>
                <c:pt idx="18">
                  <c:v>0.22674852481042948</c:v>
                </c:pt>
                <c:pt idx="19">
                  <c:v>0.23223750849624247</c:v>
                </c:pt>
                <c:pt idx="20">
                  <c:v>0.24848909074573949</c:v>
                </c:pt>
                <c:pt idx="21">
                  <c:v>0.25966396326407409</c:v>
                </c:pt>
                <c:pt idx="22">
                  <c:v>0.26697542277868763</c:v>
                </c:pt>
                <c:pt idx="23">
                  <c:v>0.26707307279382553</c:v>
                </c:pt>
                <c:pt idx="24">
                  <c:v>0.27602783572399336</c:v>
                </c:pt>
                <c:pt idx="25">
                  <c:v>0.28086775423125304</c:v>
                </c:pt>
                <c:pt idx="26">
                  <c:v>0.2727880828548237</c:v>
                </c:pt>
                <c:pt idx="27">
                  <c:v>0.26540490302454312</c:v>
                </c:pt>
                <c:pt idx="28">
                  <c:v>0.23888481420087743</c:v>
                </c:pt>
                <c:pt idx="29">
                  <c:v>0.20637338339528147</c:v>
                </c:pt>
                <c:pt idx="30">
                  <c:v>0.21595348342307691</c:v>
                </c:pt>
                <c:pt idx="31">
                  <c:v>0.20653249003466759</c:v>
                </c:pt>
                <c:pt idx="32">
                  <c:v>0.19267290210651328</c:v>
                </c:pt>
                <c:pt idx="33">
                  <c:v>0.1794916285225322</c:v>
                </c:pt>
                <c:pt idx="34">
                  <c:v>0.17029844586679518</c:v>
                </c:pt>
                <c:pt idx="35">
                  <c:v>0.16894591022761624</c:v>
                </c:pt>
                <c:pt idx="36">
                  <c:v>0.16230004030359621</c:v>
                </c:pt>
                <c:pt idx="37">
                  <c:v>0.16145388349799805</c:v>
                </c:pt>
                <c:pt idx="38">
                  <c:v>0.16454512423488638</c:v>
                </c:pt>
                <c:pt idx="39">
                  <c:v>0.16358410732824935</c:v>
                </c:pt>
                <c:pt idx="40">
                  <c:v>0.17328412139078439</c:v>
                </c:pt>
                <c:pt idx="41">
                  <c:v>0.1873851508797402</c:v>
                </c:pt>
                <c:pt idx="42">
                  <c:v>0.19879834667994858</c:v>
                </c:pt>
                <c:pt idx="43">
                  <c:v>0.20036513580131046</c:v>
                </c:pt>
                <c:pt idx="44">
                  <c:v>0.19653867158810567</c:v>
                </c:pt>
                <c:pt idx="45">
                  <c:v>0.20202324488783246</c:v>
                </c:pt>
                <c:pt idx="46">
                  <c:v>0.20655722094963225</c:v>
                </c:pt>
                <c:pt idx="47">
                  <c:v>0.18791151092041708</c:v>
                </c:pt>
                <c:pt idx="48">
                  <c:v>0.20059853998129634</c:v>
                </c:pt>
                <c:pt idx="49">
                  <c:v>0.19582050282190303</c:v>
                </c:pt>
                <c:pt idx="50">
                  <c:v>0.19221321156037763</c:v>
                </c:pt>
                <c:pt idx="51">
                  <c:v>0.18334813847423398</c:v>
                </c:pt>
                <c:pt idx="52">
                  <c:v>0.17210727938752252</c:v>
                </c:pt>
                <c:pt idx="53">
                  <c:v>0.15971911101480288</c:v>
                </c:pt>
                <c:pt idx="54">
                  <c:v>0.15401794520917736</c:v>
                </c:pt>
                <c:pt idx="55">
                  <c:v>0.15037107918113937</c:v>
                </c:pt>
                <c:pt idx="56">
                  <c:v>0.15359533750429541</c:v>
                </c:pt>
                <c:pt idx="57">
                  <c:v>0.15426350069575684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9B-4137-BB49-34A6A458633F}"/>
            </c:ext>
          </c:extLst>
        </c:ser>
        <c:ser>
          <c:idx val="0"/>
          <c:order val="1"/>
          <c:tx>
            <c:v>SS+MC</c:v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Budget!$A$8:$A$65</c:f>
              <c:numCache>
                <c:formatCode>General</c:formatCode>
                <c:ptCount val="58"/>
                <c:pt idx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</c:numCache>
            </c:numRef>
          </c:cat>
          <c:val>
            <c:numRef>
              <c:f>Budget!$B$8:$B$65</c:f>
              <c:numCache>
                <c:formatCode>0.0%</c:formatCode>
                <c:ptCount val="58"/>
                <c:pt idx="0">
                  <c:v>0.13447730315200196</c:v>
                </c:pt>
                <c:pt idx="1">
                  <c:v>0.14183046462323476</c:v>
                </c:pt>
                <c:pt idx="2">
                  <c:v>0.14022003239740821</c:v>
                </c:pt>
                <c:pt idx="3">
                  <c:v>0.14768075244442941</c:v>
                </c:pt>
                <c:pt idx="4">
                  <c:v>0.1542978622186543</c:v>
                </c:pt>
                <c:pt idx="5">
                  <c:v>0.1554196514758929</c:v>
                </c:pt>
                <c:pt idx="6">
                  <c:v>0.16000875745225504</c:v>
                </c:pt>
                <c:pt idx="7">
                  <c:v>0.17966129383576562</c:v>
                </c:pt>
                <c:pt idx="8">
                  <c:v>0.18647169165188679</c:v>
                </c:pt>
                <c:pt idx="9">
                  <c:v>0.20218678035133128</c:v>
                </c:pt>
                <c:pt idx="10">
                  <c:v>0.20650161911904319</c:v>
                </c:pt>
                <c:pt idx="11">
                  <c:v>0.23256154688307618</c:v>
                </c:pt>
                <c:pt idx="12">
                  <c:v>0.24319217104310603</c:v>
                </c:pt>
                <c:pt idx="13">
                  <c:v>0.23329983269742305</c:v>
                </c:pt>
                <c:pt idx="14">
                  <c:v>0.24135269182768859</c:v>
                </c:pt>
                <c:pt idx="15">
                  <c:v>0.25513540460097062</c:v>
                </c:pt>
                <c:pt idx="16">
                  <c:v>0.25423436934599974</c:v>
                </c:pt>
                <c:pt idx="17">
                  <c:v>0.25904910044680057</c:v>
                </c:pt>
                <c:pt idx="18">
                  <c:v>0.25491038868516486</c:v>
                </c:pt>
                <c:pt idx="19">
                  <c:v>0.2635243224753443</c:v>
                </c:pt>
                <c:pt idx="20">
                  <c:v>0.27158283751909168</c:v>
                </c:pt>
                <c:pt idx="21">
                  <c:v>0.27625178756104923</c:v>
                </c:pt>
                <c:pt idx="22">
                  <c:v>0.27678048379617398</c:v>
                </c:pt>
                <c:pt idx="23">
                  <c:v>0.26887157312774213</c:v>
                </c:pt>
                <c:pt idx="24">
                  <c:v>0.27153159084070588</c:v>
                </c:pt>
                <c:pt idx="25">
                  <c:v>0.28134184978939597</c:v>
                </c:pt>
                <c:pt idx="26">
                  <c:v>0.28017147431079575</c:v>
                </c:pt>
                <c:pt idx="27">
                  <c:v>0.2776025733053667</c:v>
                </c:pt>
                <c:pt idx="28">
                  <c:v>0.27671742779089747</c:v>
                </c:pt>
                <c:pt idx="29">
                  <c:v>0.28205381860800194</c:v>
                </c:pt>
                <c:pt idx="30">
                  <c:v>0.29431738313129874</c:v>
                </c:pt>
                <c:pt idx="31">
                  <c:v>0.30874224662370708</c:v>
                </c:pt>
                <c:pt idx="32">
                  <c:v>0.31764074890952776</c:v>
                </c:pt>
                <c:pt idx="33">
                  <c:v>0.32703520783880108</c:v>
                </c:pt>
                <c:pt idx="34">
                  <c:v>0.33572660789857506</c:v>
                </c:pt>
                <c:pt idx="35">
                  <c:v>0.34679998201254625</c:v>
                </c:pt>
                <c:pt idx="36">
                  <c:v>0.34617339744792303</c:v>
                </c:pt>
                <c:pt idx="37">
                  <c:v>0.34109159369671216</c:v>
                </c:pt>
                <c:pt idx="38">
                  <c:v>0.33904580899410269</c:v>
                </c:pt>
                <c:pt idx="39">
                  <c:v>0.34911205757212349</c:v>
                </c:pt>
                <c:pt idx="40">
                  <c:v>0.34155703880960409</c:v>
                </c:pt>
                <c:pt idx="41">
                  <c:v>0.33525317619018297</c:v>
                </c:pt>
                <c:pt idx="42">
                  <c:v>0.33360708396264721</c:v>
                </c:pt>
                <c:pt idx="43">
                  <c:v>0.33250699749227031</c:v>
                </c:pt>
                <c:pt idx="44">
                  <c:v>0.33084762998813583</c:v>
                </c:pt>
                <c:pt idx="45">
                  <c:v>0.35238939181716034</c:v>
                </c:pt>
                <c:pt idx="46">
                  <c:v>0.33789442838060396</c:v>
                </c:pt>
                <c:pt idx="47">
                  <c:v>0.31641790875057602</c:v>
                </c:pt>
                <c:pt idx="48">
                  <c:v>0.33507275940179554</c:v>
                </c:pt>
                <c:pt idx="49">
                  <c:v>0.33761922141288042</c:v>
                </c:pt>
                <c:pt idx="50">
                  <c:v>0.35305848782511473</c:v>
                </c:pt>
                <c:pt idx="51">
                  <c:v>0.37957226312570536</c:v>
                </c:pt>
                <c:pt idx="52">
                  <c:v>0.38850846080922141</c:v>
                </c:pt>
                <c:pt idx="53">
                  <c:v>0.38841095927516017</c:v>
                </c:pt>
                <c:pt idx="54">
                  <c:v>0.39209799263669154</c:v>
                </c:pt>
                <c:pt idx="55">
                  <c:v>0.38732504024733588</c:v>
                </c:pt>
                <c:pt idx="56">
                  <c:v>0.38366515423052172</c:v>
                </c:pt>
                <c:pt idx="57">
                  <c:v>0.38125068024059605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9B-4137-BB49-34A6A458633F}"/>
            </c:ext>
          </c:extLst>
        </c:ser>
        <c:ser>
          <c:idx val="2"/>
          <c:order val="2"/>
          <c:tx>
            <c:v>AntiPov</c:v>
          </c:tx>
          <c:spPr>
            <a:solidFill>
              <a:srgbClr val="00206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Budget!$A$8:$A$65</c:f>
              <c:numCache>
                <c:formatCode>General</c:formatCode>
                <c:ptCount val="58"/>
                <c:pt idx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</c:numCache>
            </c:numRef>
          </c:cat>
          <c:val>
            <c:numRef>
              <c:f>Budget!$D$8:$D$65</c:f>
              <c:numCache>
                <c:formatCode>0.0%</c:formatCode>
                <c:ptCount val="58"/>
                <c:pt idx="0">
                  <c:v>2.6970352271557092E-2</c:v>
                </c:pt>
                <c:pt idx="1">
                  <c:v>2.922311258040174E-2</c:v>
                </c:pt>
                <c:pt idx="2">
                  <c:v>2.9132356911447083E-2</c:v>
                </c:pt>
                <c:pt idx="3">
                  <c:v>3.0703386676590994E-2</c:v>
                </c:pt>
                <c:pt idx="4">
                  <c:v>3.0996342877530995E-2</c:v>
                </c:pt>
                <c:pt idx="5">
                  <c:v>2.9454351470812375E-2</c:v>
                </c:pt>
                <c:pt idx="6">
                  <c:v>3.2930265979543488E-2</c:v>
                </c:pt>
                <c:pt idx="7">
                  <c:v>3.7938357656284033E-2</c:v>
                </c:pt>
                <c:pt idx="8">
                  <c:v>4.3169144743903626E-2</c:v>
                </c:pt>
                <c:pt idx="9">
                  <c:v>5.6834402299069331E-2</c:v>
                </c:pt>
                <c:pt idx="10">
                  <c:v>6.7989994841361021E-2</c:v>
                </c:pt>
                <c:pt idx="11">
                  <c:v>6.5228096879616781E-2</c:v>
                </c:pt>
                <c:pt idx="12">
                  <c:v>7.400161123259294E-2</c:v>
                </c:pt>
                <c:pt idx="13">
                  <c:v>7.7121673507215674E-2</c:v>
                </c:pt>
                <c:pt idx="14">
                  <c:v>8.3869475405603133E-2</c:v>
                </c:pt>
                <c:pt idx="15">
                  <c:v>8.3886828047642081E-2</c:v>
                </c:pt>
                <c:pt idx="16">
                  <c:v>8.0927136149416018E-2</c:v>
                </c:pt>
                <c:pt idx="17">
                  <c:v>8.1199853976366393E-2</c:v>
                </c:pt>
                <c:pt idx="18">
                  <c:v>8.5923975489938922E-2</c:v>
                </c:pt>
                <c:pt idx="19">
                  <c:v>8.9564034023304401E-2</c:v>
                </c:pt>
                <c:pt idx="20">
                  <c:v>8.3011171408917006E-2</c:v>
                </c:pt>
                <c:pt idx="21">
                  <c:v>8.4678436941773752E-2</c:v>
                </c:pt>
                <c:pt idx="22">
                  <c:v>8.3965226783125249E-2</c:v>
                </c:pt>
                <c:pt idx="23">
                  <c:v>9.5076420413718485E-2</c:v>
                </c:pt>
                <c:pt idx="24">
                  <c:v>8.1994624296483576E-2</c:v>
                </c:pt>
                <c:pt idx="25">
                  <c:v>8.480434096235423E-2</c:v>
                </c:pt>
                <c:pt idx="26">
                  <c:v>8.7753284430147613E-2</c:v>
                </c:pt>
                <c:pt idx="27">
                  <c:v>8.8939560722994596E-2</c:v>
                </c:pt>
                <c:pt idx="28">
                  <c:v>9.0875208401004631E-2</c:v>
                </c:pt>
                <c:pt idx="29">
                  <c:v>0.10344533334944338</c:v>
                </c:pt>
                <c:pt idx="30">
                  <c:v>0.1194068311269615</c:v>
                </c:pt>
                <c:pt idx="31">
                  <c:v>0.13031916025843879</c:v>
                </c:pt>
                <c:pt idx="32">
                  <c:v>0.1384195130227289</c:v>
                </c:pt>
                <c:pt idx="33">
                  <c:v>0.14398888465187348</c:v>
                </c:pt>
                <c:pt idx="34">
                  <c:v>0.14324594164374643</c:v>
                </c:pt>
                <c:pt idx="35">
                  <c:v>0.14454855238471168</c:v>
                </c:pt>
                <c:pt idx="36">
                  <c:v>0.14451320396645481</c:v>
                </c:pt>
                <c:pt idx="37">
                  <c:v>0.14715232083824467</c:v>
                </c:pt>
                <c:pt idx="38">
                  <c:v>0.14953576120070433</c:v>
                </c:pt>
                <c:pt idx="39">
                  <c:v>0.15345981363998956</c:v>
                </c:pt>
                <c:pt idx="40">
                  <c:v>0.1599015164399516</c:v>
                </c:pt>
                <c:pt idx="41">
                  <c:v>0.16224138258316709</c:v>
                </c:pt>
                <c:pt idx="42">
                  <c:v>0.16294239330158525</c:v>
                </c:pt>
                <c:pt idx="43">
                  <c:v>0.16057479964255042</c:v>
                </c:pt>
                <c:pt idx="44">
                  <c:v>0.15135345850360635</c:v>
                </c:pt>
                <c:pt idx="45">
                  <c:v>0.15236161287887284</c:v>
                </c:pt>
                <c:pt idx="46">
                  <c:v>0.1597300827749733</c:v>
                </c:pt>
                <c:pt idx="47">
                  <c:v>0.15431234874606167</c:v>
                </c:pt>
                <c:pt idx="48">
                  <c:v>0.17826957382229333</c:v>
                </c:pt>
                <c:pt idx="49">
                  <c:v>0.1746407572441796</c:v>
                </c:pt>
                <c:pt idx="50">
                  <c:v>0.16362220099286473</c:v>
                </c:pt>
                <c:pt idx="51">
                  <c:v>0.17422741912094802</c:v>
                </c:pt>
                <c:pt idx="52">
                  <c:v>0.18492284138991594</c:v>
                </c:pt>
                <c:pt idx="53">
                  <c:v>0.19315573492964233</c:v>
                </c:pt>
                <c:pt idx="54">
                  <c:v>0.193078676930169</c:v>
                </c:pt>
                <c:pt idx="55">
                  <c:v>0.18924008509077941</c:v>
                </c:pt>
                <c:pt idx="56">
                  <c:v>0.18733676251702341</c:v>
                </c:pt>
                <c:pt idx="57">
                  <c:v>0.18153271586226624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9B-4137-BB49-34A6A458633F}"/>
            </c:ext>
          </c:extLst>
        </c:ser>
        <c:ser>
          <c:idx val="3"/>
          <c:order val="3"/>
          <c:tx>
            <c:v>Interest</c:v>
          </c:tx>
          <c:spPr>
            <a:solidFill>
              <a:srgbClr val="00800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Budget!$A$8:$A$65</c:f>
              <c:numCache>
                <c:formatCode>General</c:formatCode>
                <c:ptCount val="58"/>
                <c:pt idx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</c:numCache>
            </c:numRef>
          </c:cat>
          <c:val>
            <c:numRef>
              <c:f>Budget!$E$8:$E$65</c:f>
              <c:numCache>
                <c:formatCode>0.0%</c:formatCode>
                <c:ptCount val="58"/>
                <c:pt idx="0">
                  <c:v>6.4491064491064495E-2</c:v>
                </c:pt>
                <c:pt idx="1">
                  <c:v>6.9531783391426211E-2</c:v>
                </c:pt>
                <c:pt idx="2">
                  <c:v>6.9173528617710589E-2</c:v>
                </c:pt>
                <c:pt idx="3">
                  <c:v>7.2664681801265354E-2</c:v>
                </c:pt>
                <c:pt idx="4">
                  <c:v>6.9767787589569766E-2</c:v>
                </c:pt>
                <c:pt idx="5">
                  <c:v>6.5208555606360824E-2</c:v>
                </c:pt>
                <c:pt idx="6">
                  <c:v>6.225650353104966E-2</c:v>
                </c:pt>
                <c:pt idx="7">
                  <c:v>6.9151600958396869E-2</c:v>
                </c:pt>
                <c:pt idx="8">
                  <c:v>7.3498970094403759E-2</c:v>
                </c:pt>
                <c:pt idx="9">
                  <c:v>7.0613592676474504E-2</c:v>
                </c:pt>
                <c:pt idx="10">
                  <c:v>6.7096986747933296E-2</c:v>
                </c:pt>
                <c:pt idx="11">
                  <c:v>7.0608488972638148E-2</c:v>
                </c:pt>
                <c:pt idx="12">
                  <c:v>7.9629787755374798E-2</c:v>
                </c:pt>
                <c:pt idx="13">
                  <c:v>6.99421060866844E-2</c:v>
                </c:pt>
                <c:pt idx="14">
                  <c:v>7.1886969057967889E-2</c:v>
                </c:pt>
                <c:pt idx="15">
                  <c:v>7.306863334457428E-2</c:v>
                </c:pt>
                <c:pt idx="16">
                  <c:v>7.7293316998949313E-2</c:v>
                </c:pt>
                <c:pt idx="17">
                  <c:v>8.4584586570587345E-2</c:v>
                </c:pt>
                <c:pt idx="18">
                  <c:v>8.8897199551224229E-2</c:v>
                </c:pt>
                <c:pt idx="19">
                  <c:v>0.10138873940089142</c:v>
                </c:pt>
                <c:pt idx="20">
                  <c:v>0.11402319565855798</c:v>
                </c:pt>
                <c:pt idx="21">
                  <c:v>0.11109846554275055</c:v>
                </c:pt>
                <c:pt idx="22">
                  <c:v>0.13043126067585892</c:v>
                </c:pt>
                <c:pt idx="23">
                  <c:v>0.13681916935068009</c:v>
                </c:pt>
                <c:pt idx="24">
                  <c:v>0.13733791607682691</c:v>
                </c:pt>
                <c:pt idx="25">
                  <c:v>0.13805642733140971</c:v>
                </c:pt>
                <c:pt idx="26">
                  <c:v>0.14261623275110483</c:v>
                </c:pt>
                <c:pt idx="27">
                  <c:v>0.14774385504435875</c:v>
                </c:pt>
                <c:pt idx="28">
                  <c:v>0.14712532312630638</c:v>
                </c:pt>
                <c:pt idx="29">
                  <c:v>0.14683898367801265</c:v>
                </c:pt>
                <c:pt idx="30">
                  <c:v>0.14429230222456424</c:v>
                </c:pt>
                <c:pt idx="31">
                  <c:v>0.14099260245241546</c:v>
                </c:pt>
                <c:pt idx="32">
                  <c:v>0.13882792703550259</c:v>
                </c:pt>
                <c:pt idx="33">
                  <c:v>0.15314875486725313</c:v>
                </c:pt>
                <c:pt idx="34">
                  <c:v>0.15447322753709747</c:v>
                </c:pt>
                <c:pt idx="35">
                  <c:v>0.15238371236062845</c:v>
                </c:pt>
                <c:pt idx="36">
                  <c:v>0.14591475244756599</c:v>
                </c:pt>
                <c:pt idx="37">
                  <c:v>0.13500371949922496</c:v>
                </c:pt>
                <c:pt idx="38">
                  <c:v>0.12462561837949636</c:v>
                </c:pt>
                <c:pt idx="39">
                  <c:v>0.11067313132701254</c:v>
                </c:pt>
                <c:pt idx="40">
                  <c:v>8.5011442671766885E-2</c:v>
                </c:pt>
                <c:pt idx="41">
                  <c:v>7.087044347907008E-2</c:v>
                </c:pt>
                <c:pt idx="42">
                  <c:v>6.9889277102075542E-2</c:v>
                </c:pt>
                <c:pt idx="43">
                  <c:v>7.4429288211728603E-2</c:v>
                </c:pt>
                <c:pt idx="44">
                  <c:v>8.5347921884710271E-2</c:v>
                </c:pt>
                <c:pt idx="45">
                  <c:v>8.6894937709945372E-2</c:v>
                </c:pt>
                <c:pt idx="46">
                  <c:v>8.4745438793191311E-2</c:v>
                </c:pt>
                <c:pt idx="47">
                  <c:v>5.313222333943679E-2</c:v>
                </c:pt>
                <c:pt idx="48">
                  <c:v>5.6751378837452078E-2</c:v>
                </c:pt>
                <c:pt idx="49">
                  <c:v>6.3823994293747133E-2</c:v>
                </c:pt>
                <c:pt idx="50">
                  <c:v>6.2499379707664372E-2</c:v>
                </c:pt>
                <c:pt idx="51">
                  <c:v>6.3934184708532654E-2</c:v>
                </c:pt>
                <c:pt idx="52">
                  <c:v>6.5298760739289807E-2</c:v>
                </c:pt>
                <c:pt idx="53">
                  <c:v>6.0452347738938469E-2</c:v>
                </c:pt>
                <c:pt idx="54">
                  <c:v>6.2303899480249267E-2</c:v>
                </c:pt>
                <c:pt idx="55">
                  <c:v>6.5940582123401717E-2</c:v>
                </c:pt>
                <c:pt idx="56">
                  <c:v>7.9087739143216762E-2</c:v>
                </c:pt>
                <c:pt idx="57">
                  <c:v>8.4362876538468107E-2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9B-4137-BB49-34A6A458633F}"/>
            </c:ext>
          </c:extLst>
        </c:ser>
        <c:ser>
          <c:idx val="4"/>
          <c:order val="4"/>
          <c:tx>
            <c:v>Other</c:v>
          </c:tx>
          <c:spPr>
            <a:solidFill>
              <a:srgbClr val="A6CAF0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Budget!$A$8:$A$65</c:f>
              <c:numCache>
                <c:formatCode>General</c:formatCode>
                <c:ptCount val="58"/>
                <c:pt idx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</c:numCache>
            </c:numRef>
          </c:cat>
          <c:val>
            <c:numRef>
              <c:f>Budget!$F$8:$F$65</c:f>
              <c:numCache>
                <c:formatCode>0.0%</c:formatCode>
                <c:ptCount val="58"/>
                <c:pt idx="0">
                  <c:v>0.28403591054193467</c:v>
                </c:pt>
                <c:pt idx="1">
                  <c:v>0.27969923461137658</c:v>
                </c:pt>
                <c:pt idx="2">
                  <c:v>0.29949885259179254</c:v>
                </c:pt>
                <c:pt idx="3">
                  <c:v>0.3207954122542882</c:v>
                </c:pt>
                <c:pt idx="4">
                  <c:v>0.31298873130556304</c:v>
                </c:pt>
                <c:pt idx="5">
                  <c:v>0.29637250419143424</c:v>
                </c:pt>
                <c:pt idx="6">
                  <c:v>0.28489227210976009</c:v>
                </c:pt>
                <c:pt idx="7">
                  <c:v>0.26401655412764091</c:v>
                </c:pt>
                <c:pt idx="8">
                  <c:v>0.27931653113483834</c:v>
                </c:pt>
                <c:pt idx="9">
                  <c:v>0.29509163922882209</c:v>
                </c:pt>
                <c:pt idx="10">
                  <c:v>0.31519284206328213</c:v>
                </c:pt>
                <c:pt idx="11">
                  <c:v>0.31951877642883586</c:v>
                </c:pt>
                <c:pt idx="12">
                  <c:v>0.30859930427422133</c:v>
                </c:pt>
                <c:pt idx="13">
                  <c:v>0.35932741956838343</c:v>
                </c:pt>
                <c:pt idx="14">
                  <c:v>0.36184479493910582</c:v>
                </c:pt>
                <c:pt idx="15">
                  <c:v>0.35028273438607305</c:v>
                </c:pt>
                <c:pt idx="16">
                  <c:v>0.35976117502931904</c:v>
                </c:pt>
                <c:pt idx="17">
                  <c:v>0.34434198100105551</c:v>
                </c:pt>
                <c:pt idx="18">
                  <c:v>0.34351991146324257</c:v>
                </c:pt>
                <c:pt idx="19">
                  <c:v>0.31328539560421742</c:v>
                </c:pt>
                <c:pt idx="20">
                  <c:v>0.28289370466769381</c:v>
                </c:pt>
                <c:pt idx="21">
                  <c:v>0.26830734669035228</c:v>
                </c:pt>
                <c:pt idx="22">
                  <c:v>0.24184760596615429</c:v>
                </c:pt>
                <c:pt idx="23">
                  <c:v>0.23215976431403385</c:v>
                </c:pt>
                <c:pt idx="24">
                  <c:v>0.23310803306199035</c:v>
                </c:pt>
                <c:pt idx="25">
                  <c:v>0.21492962768558699</c:v>
                </c:pt>
                <c:pt idx="26">
                  <c:v>0.21667092565312818</c:v>
                </c:pt>
                <c:pt idx="27">
                  <c:v>0.22030910790273694</c:v>
                </c:pt>
                <c:pt idx="28">
                  <c:v>0.246397226480914</c:v>
                </c:pt>
                <c:pt idx="29">
                  <c:v>0.26128848096926061</c:v>
                </c:pt>
                <c:pt idx="30">
                  <c:v>0.22603000009409868</c:v>
                </c:pt>
                <c:pt idx="31">
                  <c:v>0.21341350063077114</c:v>
                </c:pt>
                <c:pt idx="32">
                  <c:v>0.21243890892572737</c:v>
                </c:pt>
                <c:pt idx="33">
                  <c:v>0.19633552411954003</c:v>
                </c:pt>
                <c:pt idx="34">
                  <c:v>0.19625577705378583</c:v>
                </c:pt>
                <c:pt idx="35">
                  <c:v>0.18732184301449739</c:v>
                </c:pt>
                <c:pt idx="36">
                  <c:v>0.20109860583445993</c:v>
                </c:pt>
                <c:pt idx="37">
                  <c:v>0.21529848246782013</c:v>
                </c:pt>
                <c:pt idx="38">
                  <c:v>0.22224768719081023</c:v>
                </c:pt>
                <c:pt idx="39">
                  <c:v>0.22317089013262514</c:v>
                </c:pt>
                <c:pt idx="40">
                  <c:v>0.24024588068789299</c:v>
                </c:pt>
                <c:pt idx="41">
                  <c:v>0.24424984686783957</c:v>
                </c:pt>
                <c:pt idx="42">
                  <c:v>0.23476289895374336</c:v>
                </c:pt>
                <c:pt idx="43">
                  <c:v>0.23212377885214031</c:v>
                </c:pt>
                <c:pt idx="44">
                  <c:v>0.23591231803544188</c:v>
                </c:pt>
                <c:pt idx="45">
                  <c:v>0.20633081270618892</c:v>
                </c:pt>
                <c:pt idx="46">
                  <c:v>0.21107282910159919</c:v>
                </c:pt>
                <c:pt idx="47">
                  <c:v>0.28822600824350841</c:v>
                </c:pt>
                <c:pt idx="48">
                  <c:v>0.22930774795716269</c:v>
                </c:pt>
                <c:pt idx="49">
                  <c:v>0.22809552422728974</c:v>
                </c:pt>
                <c:pt idx="50">
                  <c:v>0.22860671991397852</c:v>
                </c:pt>
                <c:pt idx="51">
                  <c:v>0.1989179945705799</c:v>
                </c:pt>
                <c:pt idx="52">
                  <c:v>0.18916265767405016</c:v>
                </c:pt>
                <c:pt idx="53">
                  <c:v>0.19826184704145611</c:v>
                </c:pt>
                <c:pt idx="54">
                  <c:v>0.19850148574371285</c:v>
                </c:pt>
                <c:pt idx="55">
                  <c:v>0.20712321335734363</c:v>
                </c:pt>
                <c:pt idx="56">
                  <c:v>0.19631500660494261</c:v>
                </c:pt>
                <c:pt idx="57">
                  <c:v>0.19859022666291282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9B-4137-BB49-34A6A45863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5157264"/>
        <c:axId val="185157824"/>
      </c:areaChart>
      <c:catAx>
        <c:axId val="1851572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+mj-lt"/>
                    <a:ea typeface="Arial"/>
                    <a:cs typeface="Arial"/>
                  </a:defRPr>
                </a:pPr>
                <a:r>
                  <a:rPr lang="en-US" sz="1600" dirty="0">
                    <a:latin typeface="+mj-lt"/>
                  </a:rPr>
                  <a:t>Fiscal Year</a:t>
                </a:r>
              </a:p>
            </c:rich>
          </c:tx>
          <c:layout>
            <c:manualLayout>
              <c:xMode val="edge"/>
              <c:yMode val="edge"/>
              <c:x val="0.46242266191085091"/>
              <c:y val="0.9249936778713735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85157824"/>
        <c:crosses val="autoZero"/>
        <c:auto val="1"/>
        <c:lblAlgn val="ctr"/>
        <c:lblOffset val="100"/>
        <c:tickLblSkip val="8"/>
        <c:tickMarkSkip val="1"/>
        <c:noMultiLvlLbl val="0"/>
      </c:catAx>
      <c:valAx>
        <c:axId val="185157824"/>
        <c:scaling>
          <c:orientation val="minMax"/>
          <c:max val="1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+mj-lt"/>
                <a:ea typeface="Arial"/>
                <a:cs typeface="Arial"/>
              </a:defRPr>
            </a:pPr>
            <a:endParaRPr lang="en-US"/>
          </a:p>
        </c:txPr>
        <c:crossAx val="185157264"/>
        <c:crosses val="autoZero"/>
        <c:crossBetween val="midCat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zero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8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428503937007875"/>
          <c:y val="5.3106252343457061E-2"/>
          <c:w val="0.8104676115485564"/>
          <c:h val="0.82082121160827204"/>
        </c:manualLayout>
      </c:layout>
      <c:areaChart>
        <c:grouping val="stacked"/>
        <c:varyColors val="0"/>
        <c:ser>
          <c:idx val="0"/>
          <c:order val="0"/>
          <c:tx>
            <c:v>Defense</c:v>
          </c:tx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CurLaw!$HH$2008:$HH$2031</c:f>
              <c:strCache>
                <c:ptCount val="2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  <c:pt idx="20">
                  <c:v>2028</c:v>
                </c:pt>
                <c:pt idx="21">
                  <c:v>2029</c:v>
                </c:pt>
                <c:pt idx="22">
                  <c:v>2030</c:v>
                </c:pt>
                <c:pt idx="23">
                  <c:v>2031</c:v>
                </c:pt>
              </c:strCache>
            </c:strRef>
          </c:cat>
          <c:val>
            <c:numRef>
              <c:f>CurLaw!$IC$2008:$IC$2031</c:f>
              <c:numCache>
                <c:formatCode>0</c:formatCode>
                <c:ptCount val="24"/>
                <c:pt idx="0">
                  <c:v>744.2775575442688</c:v>
                </c:pt>
                <c:pt idx="1">
                  <c:v>788.99841028301898</c:v>
                </c:pt>
                <c:pt idx="2">
                  <c:v>820.63175584078147</c:v>
                </c:pt>
                <c:pt idx="3">
                  <c:v>816.84012086814755</c:v>
                </c:pt>
                <c:pt idx="4">
                  <c:v>768.52193714999999</c:v>
                </c:pt>
                <c:pt idx="5">
                  <c:v>704.32751506284364</c:v>
                </c:pt>
                <c:pt idx="6">
                  <c:v>658.5636683236994</c:v>
                </c:pt>
                <c:pt idx="7">
                  <c:v>636.84627411428573</c:v>
                </c:pt>
                <c:pt idx="8">
                  <c:v>632.76999626168231</c:v>
                </c:pt>
                <c:pt idx="9">
                  <c:v>627.47676046748916</c:v>
                </c:pt>
                <c:pt idx="10">
                  <c:v>646.96695541153019</c:v>
                </c:pt>
                <c:pt idx="11">
                  <c:v>689.35629197136768</c:v>
                </c:pt>
                <c:pt idx="12">
                  <c:v>722.34118291446691</c:v>
                </c:pt>
                <c:pt idx="13">
                  <c:v>737.32155062912955</c:v>
                </c:pt>
                <c:pt idx="14">
                  <c:v>730.20564483720489</c:v>
                </c:pt>
                <c:pt idx="15">
                  <c:v>732.06379220078259</c:v>
                </c:pt>
                <c:pt idx="16">
                  <c:v>733.41610255602632</c:v>
                </c:pt>
                <c:pt idx="17">
                  <c:v>734.99938242175062</c:v>
                </c:pt>
                <c:pt idx="18">
                  <c:v>736.71808384531869</c:v>
                </c:pt>
                <c:pt idx="19">
                  <c:v>738.66422307818482</c:v>
                </c:pt>
                <c:pt idx="20">
                  <c:v>740.95881396180778</c:v>
                </c:pt>
                <c:pt idx="21">
                  <c:v>743.39721725521588</c:v>
                </c:pt>
                <c:pt idx="22">
                  <c:v>746.0617934680298</c:v>
                </c:pt>
                <c:pt idx="23">
                  <c:v>748.78739105885597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73-483A-BD9A-36A56BC27BB0}"/>
            </c:ext>
          </c:extLst>
        </c:ser>
        <c:ser>
          <c:idx val="4"/>
          <c:order val="1"/>
          <c:tx>
            <c:v>NonDefense Disc</c:v>
          </c:tx>
          <c:spPr>
            <a:solidFill>
              <a:srgbClr val="008000"/>
            </a:solidFill>
            <a:ln>
              <a:solidFill>
                <a:schemeClr val="tx1"/>
              </a:solidFill>
            </a:ln>
          </c:spPr>
          <c:cat>
            <c:strRef>
              <c:f>CurLaw!$HH$2008:$HH$2031</c:f>
              <c:strCache>
                <c:ptCount val="2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  <c:pt idx="20">
                  <c:v>2028</c:v>
                </c:pt>
                <c:pt idx="21">
                  <c:v>2029</c:v>
                </c:pt>
                <c:pt idx="22">
                  <c:v>2030</c:v>
                </c:pt>
                <c:pt idx="23">
                  <c:v>2031</c:v>
                </c:pt>
              </c:strCache>
            </c:strRef>
          </c:cat>
          <c:val>
            <c:numRef>
              <c:f>CurLaw!$ID$2008:$ID$2031</c:f>
              <c:numCache>
                <c:formatCode>0</c:formatCode>
                <c:ptCount val="24"/>
                <c:pt idx="0">
                  <c:v>634.89646646166887</c:v>
                </c:pt>
                <c:pt idx="1">
                  <c:v>697.80763924528299</c:v>
                </c:pt>
                <c:pt idx="2">
                  <c:v>784.18041061109955</c:v>
                </c:pt>
                <c:pt idx="3">
                  <c:v>756.45888802730803</c:v>
                </c:pt>
                <c:pt idx="4">
                  <c:v>693.67557996000005</c:v>
                </c:pt>
                <c:pt idx="5">
                  <c:v>648.95373152003151</c:v>
                </c:pt>
                <c:pt idx="6">
                  <c:v>643.10442728323699</c:v>
                </c:pt>
                <c:pt idx="7">
                  <c:v>642.74097737142858</c:v>
                </c:pt>
                <c:pt idx="8">
                  <c:v>649.64963364485993</c:v>
                </c:pt>
                <c:pt idx="9">
                  <c:v>648.63363531212315</c:v>
                </c:pt>
                <c:pt idx="10">
                  <c:v>663.79827816352429</c:v>
                </c:pt>
                <c:pt idx="11">
                  <c:v>673.95108424017428</c:v>
                </c:pt>
                <c:pt idx="12">
                  <c:v>924.84298164073959</c:v>
                </c:pt>
                <c:pt idx="13">
                  <c:v>911.48893943407074</c:v>
                </c:pt>
                <c:pt idx="14">
                  <c:v>880.09029641269888</c:v>
                </c:pt>
                <c:pt idx="15">
                  <c:v>813.83081706919813</c:v>
                </c:pt>
                <c:pt idx="16">
                  <c:v>769.4791297559475</c:v>
                </c:pt>
                <c:pt idx="17">
                  <c:v>761.69596169761269</c:v>
                </c:pt>
                <c:pt idx="18">
                  <c:v>760.41539567304301</c:v>
                </c:pt>
                <c:pt idx="19">
                  <c:v>762.33319690117742</c:v>
                </c:pt>
                <c:pt idx="20">
                  <c:v>762.25065944060532</c:v>
                </c:pt>
                <c:pt idx="21">
                  <c:v>764.80693399297672</c:v>
                </c:pt>
                <c:pt idx="22">
                  <c:v>766.98657277328232</c:v>
                </c:pt>
                <c:pt idx="23">
                  <c:v>774.05660995350115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73-483A-BD9A-36A56BC27BB0}"/>
            </c:ext>
          </c:extLst>
        </c:ser>
        <c:ser>
          <c:idx val="1"/>
          <c:order val="2"/>
          <c:tx>
            <c:v>Other Entitlements</c:v>
          </c:tx>
          <c:spPr>
            <a:solidFill>
              <a:srgbClr val="7030A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CurLaw!$HH$2008:$HH$2031</c:f>
              <c:strCache>
                <c:ptCount val="2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  <c:pt idx="20">
                  <c:v>2028</c:v>
                </c:pt>
                <c:pt idx="21">
                  <c:v>2029</c:v>
                </c:pt>
                <c:pt idx="22">
                  <c:v>2030</c:v>
                </c:pt>
                <c:pt idx="23">
                  <c:v>2031</c:v>
                </c:pt>
              </c:strCache>
            </c:strRef>
          </c:cat>
          <c:val>
            <c:numRef>
              <c:f>CurLaw!$IE$2008:$IE$2031</c:f>
              <c:numCache>
                <c:formatCode>0</c:formatCode>
                <c:ptCount val="24"/>
                <c:pt idx="0">
                  <c:v>472.37317994931601</c:v>
                </c:pt>
                <c:pt idx="1">
                  <c:v>879.38300204056566</c:v>
                </c:pt>
                <c:pt idx="2">
                  <c:v>578.62579524693433</c:v>
                </c:pt>
                <c:pt idx="3">
                  <c:v>627.87956371112716</c:v>
                </c:pt>
                <c:pt idx="4">
                  <c:v>615.6210305223002</c:v>
                </c:pt>
                <c:pt idx="5">
                  <c:v>513.41851791516103</c:v>
                </c:pt>
                <c:pt idx="6">
                  <c:v>466.69571507601137</c:v>
                </c:pt>
                <c:pt idx="7">
                  <c:v>521.91375155228582</c:v>
                </c:pt>
                <c:pt idx="8">
                  <c:v>545.75330149532749</c:v>
                </c:pt>
                <c:pt idx="9">
                  <c:v>583.89997724478269</c:v>
                </c:pt>
                <c:pt idx="10">
                  <c:v>522.58659718591389</c:v>
                </c:pt>
                <c:pt idx="11">
                  <c:v>579.71993068442123</c:v>
                </c:pt>
                <c:pt idx="12">
                  <c:v>2211.7991837072027</c:v>
                </c:pt>
                <c:pt idx="13">
                  <c:v>2441.5752878799194</c:v>
                </c:pt>
                <c:pt idx="14">
                  <c:v>964.1052940383089</c:v>
                </c:pt>
                <c:pt idx="15">
                  <c:v>728.74774483548833</c:v>
                </c:pt>
                <c:pt idx="16">
                  <c:v>662.60072956114891</c:v>
                </c:pt>
                <c:pt idx="17">
                  <c:v>628.91049122546428</c:v>
                </c:pt>
                <c:pt idx="18">
                  <c:v>623.931506086382</c:v>
                </c:pt>
                <c:pt idx="19">
                  <c:v>598.1385174413017</c:v>
                </c:pt>
                <c:pt idx="20">
                  <c:v>597.1952367691058</c:v>
                </c:pt>
                <c:pt idx="21">
                  <c:v>592.67007168117561</c:v>
                </c:pt>
                <c:pt idx="22">
                  <c:v>585.26942274763383</c:v>
                </c:pt>
                <c:pt idx="23">
                  <c:v>586.8761892090954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73-483A-BD9A-36A56BC27BB0}"/>
            </c:ext>
          </c:extLst>
        </c:ser>
        <c:ser>
          <c:idx val="2"/>
          <c:order val="3"/>
          <c:tx>
            <c:v>SS+HC</c:v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CurLaw!$HH$2008:$HH$2031</c:f>
              <c:strCache>
                <c:ptCount val="2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  <c:pt idx="20">
                  <c:v>2028</c:v>
                </c:pt>
                <c:pt idx="21">
                  <c:v>2029</c:v>
                </c:pt>
                <c:pt idx="22">
                  <c:v>2030</c:v>
                </c:pt>
                <c:pt idx="23">
                  <c:v>2031</c:v>
                </c:pt>
              </c:strCache>
            </c:strRef>
          </c:cat>
          <c:val>
            <c:numRef>
              <c:f>CurLaw!$IF$2008:$IF$2031</c:f>
              <c:numCache>
                <c:formatCode>0</c:formatCode>
                <c:ptCount val="24"/>
                <c:pt idx="0">
                  <c:v>1465.9812885800022</c:v>
                </c:pt>
                <c:pt idx="1">
                  <c:v>1635.5118851292457</c:v>
                </c:pt>
                <c:pt idx="2">
                  <c:v>1701.0127461270004</c:v>
                </c:pt>
                <c:pt idx="3">
                  <c:v>1738.3172977113309</c:v>
                </c:pt>
                <c:pt idx="4">
                  <c:v>1711.6078153977001</c:v>
                </c:pt>
                <c:pt idx="5">
                  <c:v>1773.1135683770617</c:v>
                </c:pt>
                <c:pt idx="6">
                  <c:v>1850.5340937390174</c:v>
                </c:pt>
                <c:pt idx="7">
                  <c:v>1984.9725503048571</c:v>
                </c:pt>
                <c:pt idx="8">
                  <c:v>2080.6533536448601</c:v>
                </c:pt>
                <c:pt idx="9">
                  <c:v>2093.9862719343291</c:v>
                </c:pt>
                <c:pt idx="10">
                  <c:v>2098.2165905860229</c:v>
                </c:pt>
                <c:pt idx="11">
                  <c:v>2206.5761150972794</c:v>
                </c:pt>
                <c:pt idx="12">
                  <c:v>2420.0660465596029</c:v>
                </c:pt>
                <c:pt idx="13">
                  <c:v>2409.3236937604138</c:v>
                </c:pt>
                <c:pt idx="14">
                  <c:v>2488.9173755193979</c:v>
                </c:pt>
                <c:pt idx="15">
                  <c:v>2588.0515651700421</c:v>
                </c:pt>
                <c:pt idx="16">
                  <c:v>2684.8005426542877</c:v>
                </c:pt>
                <c:pt idx="17">
                  <c:v>2790.1799419814324</c:v>
                </c:pt>
                <c:pt idx="18">
                  <c:v>2899.3279970250305</c:v>
                </c:pt>
                <c:pt idx="19">
                  <c:v>3009.9589341862325</c:v>
                </c:pt>
                <c:pt idx="20">
                  <c:v>3130.4817365054228</c:v>
                </c:pt>
                <c:pt idx="21">
                  <c:v>3252.8673308925991</c:v>
                </c:pt>
                <c:pt idx="22">
                  <c:v>3373.5434676586956</c:v>
                </c:pt>
                <c:pt idx="23">
                  <c:v>3489.7375365338225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73-483A-BD9A-36A56BC27BB0}"/>
            </c:ext>
          </c:extLst>
        </c:ser>
        <c:ser>
          <c:idx val="3"/>
          <c:order val="4"/>
          <c:tx>
            <c:v>Net Interest</c:v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CurLaw!$HH$2008:$HH$2031</c:f>
              <c:strCache>
                <c:ptCount val="24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  <c:pt idx="18">
                  <c:v>2026</c:v>
                </c:pt>
                <c:pt idx="19">
                  <c:v>2027</c:v>
                </c:pt>
                <c:pt idx="20">
                  <c:v>2028</c:v>
                </c:pt>
                <c:pt idx="21">
                  <c:v>2029</c:v>
                </c:pt>
                <c:pt idx="22">
                  <c:v>2030</c:v>
                </c:pt>
                <c:pt idx="23">
                  <c:v>2031</c:v>
                </c:pt>
              </c:strCache>
            </c:strRef>
          </c:cat>
          <c:val>
            <c:numRef>
              <c:f>CurLaw!$IG$2008:$IG$2031</c:f>
              <c:numCache>
                <c:formatCode>0</c:formatCode>
                <c:ptCount val="24"/>
                <c:pt idx="0">
                  <c:v>307.23933139645851</c:v>
                </c:pt>
                <c:pt idx="1">
                  <c:v>224.55276820754719</c:v>
                </c:pt>
                <c:pt idx="2">
                  <c:v>233.71744882560796</c:v>
                </c:pt>
                <c:pt idx="3">
                  <c:v>268.62057163236193</c:v>
                </c:pt>
                <c:pt idx="4">
                  <c:v>252.62078292000001</c:v>
                </c:pt>
                <c:pt idx="5">
                  <c:v>248.6192842399843</c:v>
                </c:pt>
                <c:pt idx="6">
                  <c:v>252.86901416184972</c:v>
                </c:pt>
                <c:pt idx="7">
                  <c:v>243.64773462857141</c:v>
                </c:pt>
                <c:pt idx="8">
                  <c:v>259.68672897196268</c:v>
                </c:pt>
                <c:pt idx="9">
                  <c:v>279.18569518597536</c:v>
                </c:pt>
                <c:pt idx="10">
                  <c:v>337.66542558013055</c:v>
                </c:pt>
                <c:pt idx="11">
                  <c:v>382.36102692815228</c:v>
                </c:pt>
                <c:pt idx="12">
                  <c:v>349.60656296832235</c:v>
                </c:pt>
                <c:pt idx="13">
                  <c:v>330.06023792301067</c:v>
                </c:pt>
                <c:pt idx="14">
                  <c:v>299.17098663798919</c:v>
                </c:pt>
                <c:pt idx="15">
                  <c:v>302.3048219290676</c:v>
                </c:pt>
                <c:pt idx="16">
                  <c:v>323.32242678151016</c:v>
                </c:pt>
                <c:pt idx="17">
                  <c:v>364.61555408753316</c:v>
                </c:pt>
                <c:pt idx="18">
                  <c:v>420.76144194056047</c:v>
                </c:pt>
                <c:pt idx="19">
                  <c:v>477.72561410545285</c:v>
                </c:pt>
                <c:pt idx="20">
                  <c:v>542.179353844925</c:v>
                </c:pt>
                <c:pt idx="21">
                  <c:v>601.82790699338977</c:v>
                </c:pt>
                <c:pt idx="22">
                  <c:v>669.32297267177228</c:v>
                </c:pt>
                <c:pt idx="23">
                  <c:v>737.86930383243453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73-483A-BD9A-36A56BC27B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5653200"/>
        <c:axId val="185653760"/>
      </c:areaChart>
      <c:catAx>
        <c:axId val="1856532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+mj-lt"/>
                    <a:ea typeface="Arial"/>
                    <a:cs typeface="Arial"/>
                  </a:defRPr>
                </a:pPr>
                <a:r>
                  <a:rPr lang="en-US" sz="1600">
                    <a:latin typeface="+mj-lt"/>
                  </a:rPr>
                  <a:t>Fiscal Year</a:t>
                </a:r>
              </a:p>
            </c:rich>
          </c:tx>
          <c:layout>
            <c:manualLayout>
              <c:xMode val="edge"/>
              <c:yMode val="edge"/>
              <c:x val="0.49994244515961561"/>
              <c:y val="0.9442849798414373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+mj-lt"/>
                <a:ea typeface="Arial"/>
                <a:cs typeface="Arial"/>
              </a:defRPr>
            </a:pPr>
            <a:endParaRPr lang="en-US"/>
          </a:p>
        </c:txPr>
        <c:crossAx val="185653760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85653760"/>
        <c:scaling>
          <c:orientation val="minMax"/>
          <c:max val="700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+mj-lt"/>
                    <a:ea typeface="Arial"/>
                    <a:cs typeface="Arial"/>
                  </a:defRPr>
                </a:pPr>
                <a:r>
                  <a:rPr lang="en-US" sz="1600" dirty="0">
                    <a:latin typeface="+mj-lt"/>
                  </a:rPr>
                  <a:t>Inflation-Adjusted (2021) $Billions</a:t>
                </a:r>
              </a:p>
            </c:rich>
          </c:tx>
          <c:layout>
            <c:manualLayout>
              <c:xMode val="edge"/>
              <c:yMode val="edge"/>
              <c:x val="2.8689763779527573E-3"/>
              <c:y val="9.908275755798035E-2"/>
            </c:manualLayout>
          </c:layout>
          <c:overlay val="0"/>
          <c:spPr>
            <a:noFill/>
            <a:ln w="25400">
              <a:noFill/>
            </a:ln>
          </c:spPr>
        </c:title>
        <c:numFmt formatCode="\$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+mj-lt"/>
                <a:ea typeface="Arial"/>
                <a:cs typeface="Arial"/>
              </a:defRPr>
            </a:pPr>
            <a:endParaRPr lang="en-US"/>
          </a:p>
        </c:txPr>
        <c:crossAx val="185653200"/>
        <c:crosses val="autoZero"/>
        <c:crossBetween val="midCat"/>
        <c:majorUnit val="1000"/>
      </c:valAx>
      <c:spPr>
        <a:solidFill>
          <a:srgbClr val="FFFFFF"/>
        </a:solidFill>
        <a:ln w="12700">
          <a:solidFill>
            <a:srgbClr val="000000"/>
          </a:solidFill>
          <a:prstDash val="solid"/>
        </a:ln>
      </c:spPr>
    </c:plotArea>
    <c:plotVisOnly val="1"/>
    <c:dispBlanksAs val="zero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8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79412206923142"/>
          <c:y val="0.13632889672855714"/>
          <c:w val="0.82952688388645845"/>
          <c:h val="0.74646722656618303"/>
        </c:manualLayout>
      </c:layout>
      <c:barChart>
        <c:barDir val="col"/>
        <c:grouping val="stacked"/>
        <c:varyColors val="0"/>
        <c:ser>
          <c:idx val="0"/>
          <c:order val="0"/>
          <c:tx>
            <c:v>Program</c:v>
          </c:tx>
          <c:spPr>
            <a:solidFill>
              <a:srgbClr val="7030A0"/>
            </a:solidFill>
            <a:ln w="38100">
              <a:solidFill>
                <a:srgbClr val="7030A0"/>
              </a:solidFill>
              <a:prstDash val="solid"/>
            </a:ln>
          </c:spPr>
          <c:invertIfNegative val="0"/>
          <c:dPt>
            <c:idx val="2"/>
            <c:invertIfNegative val="0"/>
            <c:bubble3D val="0"/>
            <c:spPr>
              <a:solidFill>
                <a:srgbClr val="008000"/>
              </a:solidFill>
              <a:ln w="38100">
                <a:solidFill>
                  <a:srgbClr val="008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72F3-4E2B-8C39-20D999048CB0}"/>
              </c:ext>
            </c:extLst>
          </c:dPt>
          <c:dLbls>
            <c:dLbl>
              <c:idx val="0"/>
              <c:numFmt formatCode="&quot;$&quot;#,##0.0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F837-4DBD-A790-702CC5BC8D37}"/>
                </c:ext>
              </c:extLst>
            </c:dLbl>
            <c:dLbl>
              <c:idx val="1"/>
              <c:numFmt formatCode="&quot;$&quot;#,##0.0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F837-4DBD-A790-702CC5BC8D37}"/>
                </c:ext>
              </c:extLst>
            </c:dLbl>
            <c:dLbl>
              <c:idx val="2"/>
              <c:layout>
                <c:manualLayout>
                  <c:x val="-8.518189408536948E-3"/>
                  <c:y val="-5.164481135877988E-2"/>
                </c:manualLayout>
              </c:layout>
              <c:tx>
                <c:rich>
                  <a:bodyPr/>
                  <a:lstStyle/>
                  <a:p>
                    <a:fld id="{4B011EA8-7651-4B22-B226-FEC3187BBCCD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301738414899095E-2"/>
                      <c:h val="0.104505520818457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2F3-4E2B-8C39-20D999048CB0}"/>
                </c:ext>
              </c:extLst>
            </c:dLbl>
            <c:numFmt formatCode="&quot;$&quot;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Budget!$GQ$10:$GQ$12</c:f>
              <c:numCache>
                <c:formatCode>General</c:formatCode>
                <c:ptCount val="3"/>
              </c:numCache>
            </c:numRef>
          </c:cat>
          <c:val>
            <c:numRef>
              <c:f>Budget!$GS$10:$GS$12</c:f>
              <c:numCache>
                <c:formatCode>0.0</c:formatCode>
                <c:ptCount val="3"/>
                <c:pt idx="0">
                  <c:v>-20.620609747058438</c:v>
                </c:pt>
                <c:pt idx="1">
                  <c:v>-46.313040817277091</c:v>
                </c:pt>
                <c:pt idx="2">
                  <c:v>-2.861593345649453E-3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F3-4E2B-8C39-20D999048CB0}"/>
            </c:ext>
          </c:extLst>
        </c:ser>
        <c:ser>
          <c:idx val="1"/>
          <c:order val="1"/>
          <c:tx>
            <c:v>Interest</c:v>
          </c:tx>
          <c:spPr>
            <a:solidFill>
              <a:srgbClr val="0033CC"/>
            </a:solidFill>
            <a:ln w="38100">
              <a:solidFill>
                <a:srgbClr val="0033CC"/>
              </a:solidFill>
            </a:ln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Budget!$GQ$10:$GQ$12</c:f>
              <c:numCache>
                <c:formatCode>General</c:formatCode>
                <c:ptCount val="3"/>
              </c:numCache>
            </c:numRef>
          </c:cat>
          <c:val>
            <c:numRef>
              <c:f>Budget!$GT$10:$GT$12</c:f>
              <c:numCache>
                <c:formatCode>0.0</c:formatCode>
                <c:ptCount val="3"/>
                <c:pt idx="0">
                  <c:v>-14.133527131852683</c:v>
                </c:pt>
                <c:pt idx="1">
                  <c:v>-31.428236042478641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F3-4E2B-8C39-20D999048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0"/>
        <c:overlap val="100"/>
        <c:axId val="182375056"/>
        <c:axId val="182375616"/>
      </c:barChart>
      <c:catAx>
        <c:axId val="182375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81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82375616"/>
        <c:crosses val="autoZero"/>
        <c:auto val="1"/>
        <c:lblAlgn val="ctr"/>
        <c:lblOffset val="100"/>
        <c:noMultiLvlLbl val="0"/>
      </c:catAx>
      <c:valAx>
        <c:axId val="182375616"/>
        <c:scaling>
          <c:orientation val="minMax"/>
          <c:max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Surplus/Deficit in Nominal $Trillions</a:t>
                </a:r>
              </a:p>
            </c:rich>
          </c:tx>
          <c:layout>
            <c:manualLayout>
              <c:xMode val="edge"/>
              <c:yMode val="edge"/>
              <c:x val="2.3470406502083773E-2"/>
              <c:y val="0.10966597128681632"/>
            </c:manualLayout>
          </c:layout>
          <c:overlay val="0"/>
          <c:spPr>
            <a:noFill/>
            <a:ln w="25400">
              <a:noFill/>
            </a:ln>
          </c:spPr>
        </c:title>
        <c:numFmt formatCode="&quot;$&quot;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82375056"/>
        <c:crosses val="autoZero"/>
        <c:crossBetween val="between"/>
      </c:valAx>
      <c:spPr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600" b="1" i="0" u="none" strike="noStrike" baseline="0">
          <a:solidFill>
            <a:srgbClr val="000000"/>
          </a:solidFill>
          <a:latin typeface="+mj-lt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84178277451996"/>
          <c:y val="8.3815416407571383E-2"/>
          <c:w val="0.79209590185613821"/>
          <c:h val="0.68374905593811375"/>
        </c:manualLayout>
      </c:layout>
      <c:barChart>
        <c:barDir val="col"/>
        <c:grouping val="clustered"/>
        <c:varyColors val="0"/>
        <c:ser>
          <c:idx val="0"/>
          <c:order val="0"/>
          <c:tx>
            <c:v>Pay-In</c:v>
          </c:tx>
          <c:spPr>
            <a:solidFill>
              <a:srgbClr val="FF0000"/>
            </a:solidFill>
            <a:ln w="38100">
              <a:solidFill>
                <a:srgbClr val="FF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00CC"/>
              </a:solidFill>
              <a:ln w="38100">
                <a:solidFill>
                  <a:srgbClr val="0000CC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5752-4E91-AD1F-147E136AC4E2}"/>
              </c:ext>
            </c:extLst>
          </c:dPt>
          <c:dPt>
            <c:idx val="1"/>
            <c:invertIfNegative val="0"/>
            <c:bubble3D val="0"/>
            <c:spPr>
              <a:solidFill>
                <a:srgbClr val="F4740A"/>
              </a:solidFill>
              <a:ln w="38100">
                <a:solidFill>
                  <a:srgbClr val="F4740A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5752-4E91-AD1F-147E136AC4E2}"/>
              </c:ext>
            </c:extLst>
          </c:dPt>
          <c:dLbls>
            <c:dLbl>
              <c:idx val="1"/>
              <c:layout>
                <c:manualLayout>
                  <c:x val="-2.8218085181254383E-3"/>
                  <c:y val="-2.0833424525201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752-4E91-AD1F-147E136AC4E2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Budget!$Q$39:$Q$40</c:f>
              <c:strCache>
                <c:ptCount val="2"/>
                <c:pt idx="0">
                  <c:v>Social Security</c:v>
                </c:pt>
                <c:pt idx="1">
                  <c:v>Medicare</c:v>
                </c:pt>
              </c:strCache>
            </c:strRef>
          </c:cat>
          <c:val>
            <c:numRef>
              <c:f>Budget!$R$39:$R$40</c:f>
              <c:numCache>
                <c:formatCode>#,##0</c:formatCode>
                <c:ptCount val="2"/>
                <c:pt idx="0">
                  <c:v>625000</c:v>
                </c:pt>
                <c:pt idx="1">
                  <c:v>161000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52-4E91-AD1F-147E136AC4E2}"/>
            </c:ext>
          </c:extLst>
        </c:ser>
        <c:ser>
          <c:idx val="1"/>
          <c:order val="1"/>
          <c:tx>
            <c:v>Pay out</c:v>
          </c:tx>
          <c:spPr>
            <a:solidFill>
              <a:srgbClr val="7030A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6-5752-4E91-AD1F-147E136AC4E2}"/>
              </c:ext>
            </c:extLst>
          </c:dPt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Budget!$Q$39:$Q$40</c:f>
              <c:strCache>
                <c:ptCount val="2"/>
                <c:pt idx="0">
                  <c:v>Social Security</c:v>
                </c:pt>
                <c:pt idx="1">
                  <c:v>Medicare</c:v>
                </c:pt>
              </c:strCache>
            </c:strRef>
          </c:cat>
          <c:val>
            <c:numRef>
              <c:f>Budget!$S$39:$S$40</c:f>
              <c:numCache>
                <c:formatCode>#,##0</c:formatCode>
                <c:ptCount val="2"/>
                <c:pt idx="0">
                  <c:v>698000</c:v>
                </c:pt>
                <c:pt idx="1">
                  <c:v>522000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752-4E91-AD1F-147E136AC4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186283440"/>
        <c:axId val="186284000"/>
      </c:barChart>
      <c:catAx>
        <c:axId val="186283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186284000"/>
        <c:crosses val="autoZero"/>
        <c:auto val="1"/>
        <c:lblAlgn val="ctr"/>
        <c:lblOffset val="100"/>
        <c:noMultiLvlLbl val="0"/>
      </c:catAx>
      <c:valAx>
        <c:axId val="186284000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b="1"/>
                </a:pPr>
                <a:r>
                  <a:rPr lang="en-US" sz="1600" b="1" dirty="0"/>
                  <a:t>Inflation-Adjusted (2020) Dollars</a:t>
                </a:r>
              </a:p>
            </c:rich>
          </c:tx>
          <c:layout>
            <c:manualLayout>
              <c:xMode val="edge"/>
              <c:yMode val="edge"/>
              <c:x val="1.6371902730582821E-2"/>
              <c:y val="7.6493503115275377E-2"/>
            </c:manualLayout>
          </c:layout>
          <c:overlay val="0"/>
          <c:spPr>
            <a:noFill/>
            <a:ln w="25400">
              <a:noFill/>
            </a:ln>
          </c:spPr>
        </c:title>
        <c:numFmt formatCode="&quot;$&quot;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186283440"/>
        <c:crosses val="autoZero"/>
        <c:crossBetween val="between"/>
      </c:valAx>
      <c:spPr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0">
          <a:solidFill>
            <a:schemeClr val="dk1"/>
          </a:solidFill>
          <a:latin typeface="+mj-lt"/>
          <a:ea typeface="+mn-ea"/>
          <a:cs typeface="+mn-cs"/>
        </a:defRPr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80792816530686"/>
          <c:y val="5.1742114709888078E-2"/>
          <c:w val="0.86412985453089552"/>
          <c:h val="0.7914237266733410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 w="38100">
              <a:solidFill>
                <a:srgbClr val="FF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6600"/>
              </a:solidFill>
              <a:ln w="38100">
                <a:solidFill>
                  <a:srgbClr val="0066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A8CD-4FBF-92F0-3C41F860B86A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  <a:ln w="38100">
                <a:solidFill>
                  <a:srgbClr val="7030A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A8CD-4FBF-92F0-3C41F860B86A}"/>
              </c:ext>
            </c:extLst>
          </c:dPt>
          <c:cat>
            <c:strRef>
              <c:f>Budget!$GZ$4:$HA$4</c:f>
              <c:strCache>
                <c:ptCount val="2"/>
                <c:pt idx="0">
                  <c:v>Social Security &amp; Medicare Systems</c:v>
                </c:pt>
                <c:pt idx="1">
                  <c:v>Rest of the Federal Budget</c:v>
                </c:pt>
              </c:strCache>
            </c:strRef>
          </c:cat>
          <c:val>
            <c:numRef>
              <c:f>Budget!$GZ$2:$HA$2</c:f>
              <c:numCache>
                <c:formatCode>0.0%</c:formatCode>
                <c:ptCount val="2"/>
                <c:pt idx="0" formatCode="0.00%">
                  <c:v>0.06</c:v>
                </c:pt>
                <c:pt idx="1">
                  <c:v>0.12514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CD-4FBF-92F0-3C41F860B86A}"/>
            </c:ext>
          </c:extLst>
        </c:ser>
        <c:ser>
          <c:idx val="1"/>
          <c:order val="1"/>
          <c:spPr>
            <a:solidFill>
              <a:srgbClr val="7030A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6600"/>
              </a:solidFill>
            </c:spPr>
            <c:extLst>
              <c:ext xmlns:c16="http://schemas.microsoft.com/office/drawing/2014/chart" uri="{C3380CC4-5D6E-409C-BE32-E72D297353CC}">
                <c16:uniqueId val="{00000006-A8CD-4FBF-92F0-3C41F860B86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A8CD-4FBF-92F0-3C41F860B86A}"/>
              </c:ext>
            </c:extLst>
          </c:dPt>
          <c:cat>
            <c:strRef>
              <c:f>Budget!$GZ$4:$HA$4</c:f>
              <c:strCache>
                <c:ptCount val="2"/>
                <c:pt idx="0">
                  <c:v>Social Security &amp; Medicare Systems</c:v>
                </c:pt>
                <c:pt idx="1">
                  <c:v>Rest of the Federal Budget</c:v>
                </c:pt>
              </c:strCache>
            </c:strRef>
          </c:cat>
          <c:val>
            <c:numRef>
              <c:f>Budget!$GW$2:$GX$2</c:f>
              <c:numCache>
                <c:formatCode>0.00%</c:formatCode>
                <c:ptCount val="2"/>
                <c:pt idx="0">
                  <c:v>0.20902343873475762</c:v>
                </c:pt>
                <c:pt idx="1">
                  <c:v>0.10900656126524239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8CD-4FBF-92F0-3C41F860B8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overlap val="-18"/>
        <c:axId val="186283440"/>
        <c:axId val="186284000"/>
      </c:barChart>
      <c:catAx>
        <c:axId val="186283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86284000"/>
        <c:crosses val="autoZero"/>
        <c:auto val="1"/>
        <c:lblAlgn val="ctr"/>
        <c:lblOffset val="100"/>
        <c:noMultiLvlLbl val="0"/>
      </c:catAx>
      <c:valAx>
        <c:axId val="186284000"/>
        <c:scaling>
          <c:orientation val="minMax"/>
          <c:max val="0.22000000000000003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5.0725121224253749E-3"/>
              <c:y val="0.28548833176859806"/>
            </c:manualLayout>
          </c:layout>
          <c:overlay val="0"/>
          <c:spPr>
            <a:noFill/>
            <a:ln w="25400">
              <a:noFill/>
            </a:ln>
          </c:spPr>
        </c:title>
        <c:numFmt formatCode="0%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86283440"/>
        <c:crosses val="autoZero"/>
        <c:crossBetween val="between"/>
        <c:majorUnit val="2.0000000000000004E-2"/>
      </c:valAx>
      <c:spPr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600" b="1" i="0" u="none" strike="noStrike" baseline="0">
          <a:solidFill>
            <a:srgbClr val="000000"/>
          </a:solidFill>
          <a:latin typeface="+mj-lt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0.76217</cdr:x>
      <cdr:y>0.67247</cdr:y>
    </cdr:from>
    <cdr:to>
      <cdr:x>0.90116</cdr:x>
      <cdr:y>0.81038</cdr:y>
    </cdr:to>
    <cdr:sp macro="" textlink="">
      <cdr:nvSpPr>
        <cdr:cNvPr id="1228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934198" y="3344075"/>
          <a:ext cx="1264494" cy="6858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Projected Debt Levels</a:t>
          </a:r>
        </a:p>
      </cdr:txBody>
    </cdr:sp>
  </cdr:relSizeAnchor>
  <cdr:relSizeAnchor xmlns:cdr="http://schemas.openxmlformats.org/drawingml/2006/chartDrawing">
    <cdr:from>
      <cdr:x>0.3434</cdr:x>
      <cdr:y>0.76441</cdr:y>
    </cdr:from>
    <cdr:to>
      <cdr:x>0.66166</cdr:x>
      <cdr:y>0.8257</cdr:y>
    </cdr:to>
    <cdr:sp macro="" textlink="">
      <cdr:nvSpPr>
        <cdr:cNvPr id="1229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124240" y="3801296"/>
          <a:ext cx="2895558" cy="3047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+mj-lt"/>
              <a:cs typeface="Arial"/>
            </a:rPr>
            <a:t>Historical Debt Levels</a:t>
          </a:r>
        </a:p>
      </cdr:txBody>
    </cdr:sp>
  </cdr:relSizeAnchor>
  <cdr:relSizeAnchor xmlns:cdr="http://schemas.openxmlformats.org/drawingml/2006/chartDrawing">
    <cdr:from>
      <cdr:x>0.45</cdr:x>
      <cdr:y>0.54639</cdr:y>
    </cdr:from>
    <cdr:to>
      <cdr:x>0.58111</cdr:x>
      <cdr:y>0.63608</cdr:y>
    </cdr:to>
    <cdr:sp macro="" textlink="">
      <cdr:nvSpPr>
        <cdr:cNvPr id="5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114800" y="3028950"/>
          <a:ext cx="1198869" cy="4972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48%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(1993-95)</a:t>
          </a:r>
        </a:p>
      </cdr:txBody>
    </cdr:sp>
  </cdr:relSizeAnchor>
  <cdr:relSizeAnchor xmlns:cdr="http://schemas.openxmlformats.org/drawingml/2006/chartDrawing">
    <cdr:from>
      <cdr:x>0.35833</cdr:x>
      <cdr:y>0.64261</cdr:y>
    </cdr:from>
    <cdr:to>
      <cdr:x>0.46599</cdr:x>
      <cdr:y>0.73229</cdr:y>
    </cdr:to>
    <cdr:sp macro="" textlink="">
      <cdr:nvSpPr>
        <cdr:cNvPr id="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76600" y="3562350"/>
          <a:ext cx="984444" cy="4971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23%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(1974)</a:t>
          </a:r>
        </a:p>
      </cdr:txBody>
    </cdr:sp>
  </cdr:relSizeAnchor>
  <cdr:relSizeAnchor xmlns:cdr="http://schemas.openxmlformats.org/drawingml/2006/chartDrawing">
    <cdr:from>
      <cdr:x>0.86598</cdr:x>
      <cdr:y>0.06529</cdr:y>
    </cdr:from>
    <cdr:to>
      <cdr:x>0.95</cdr:x>
      <cdr:y>0.16658</cdr:y>
    </cdr:to>
    <cdr:sp macro="" textlink="">
      <cdr:nvSpPr>
        <cdr:cNvPr id="7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918521" y="361950"/>
          <a:ext cx="768279" cy="5615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600" b="1" dirty="0">
              <a:solidFill>
                <a:schemeClr val="tx1"/>
              </a:solidFill>
              <a:latin typeface="+mj-lt"/>
              <a:cs typeface="Arial"/>
            </a:rPr>
            <a:t>202</a:t>
          </a: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%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(2051)</a:t>
          </a:r>
        </a:p>
      </cdr:txBody>
    </cdr:sp>
  </cdr:relSizeAnchor>
  <cdr:relSizeAnchor xmlns:cdr="http://schemas.openxmlformats.org/drawingml/2006/chartDrawing">
    <cdr:from>
      <cdr:x>0.66667</cdr:x>
      <cdr:y>0.36215</cdr:y>
    </cdr:from>
    <cdr:to>
      <cdr:x>0.77433</cdr:x>
      <cdr:y>0.45184</cdr:y>
    </cdr:to>
    <cdr:sp macro="" textlink="">
      <cdr:nvSpPr>
        <cdr:cNvPr id="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096000" y="2007585"/>
          <a:ext cx="984443" cy="4972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dirty="0">
              <a:solidFill>
                <a:schemeClr val="tx1"/>
              </a:solidFill>
              <a:latin typeface="+mj-lt"/>
              <a:cs typeface="Arial"/>
            </a:rPr>
            <a:t>9</a:t>
          </a: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8%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(2020)</a:t>
          </a:r>
        </a:p>
      </cdr:txBody>
    </cdr:sp>
  </cdr:relSizeAnchor>
  <cdr:relSizeAnchor xmlns:cdr="http://schemas.openxmlformats.org/drawingml/2006/chartDrawing">
    <cdr:from>
      <cdr:x>0.55833</cdr:x>
      <cdr:y>0.57388</cdr:y>
    </cdr:from>
    <cdr:to>
      <cdr:x>0.66598</cdr:x>
      <cdr:y>0.66356</cdr:y>
    </cdr:to>
    <cdr:sp macro="" textlink="">
      <cdr:nvSpPr>
        <cdr:cNvPr id="9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105400" y="3181350"/>
          <a:ext cx="984352" cy="4971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35%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(2007)</a:t>
          </a:r>
        </a:p>
      </cdr:txBody>
    </cdr:sp>
  </cdr:relSizeAnchor>
  <cdr:relSizeAnchor xmlns:cdr="http://schemas.openxmlformats.org/drawingml/2006/chartDrawing">
    <cdr:from>
      <cdr:x>0.13401</cdr:x>
      <cdr:y>0.3356</cdr:y>
    </cdr:from>
    <cdr:to>
      <cdr:x>0.22692</cdr:x>
      <cdr:y>0.45761</cdr:y>
    </cdr:to>
    <cdr:sp macro="" textlink="">
      <cdr:nvSpPr>
        <cdr:cNvPr id="11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00284" y="1860425"/>
          <a:ext cx="832165" cy="6763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106%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(1946)</a:t>
          </a:r>
        </a:p>
      </cdr:txBody>
    </cdr:sp>
  </cdr:relSizeAnchor>
  <cdr:relSizeAnchor xmlns:cdr="http://schemas.openxmlformats.org/drawingml/2006/chartDrawing">
    <cdr:from>
      <cdr:x>0.14392</cdr:x>
      <cdr:y>0.07904</cdr:y>
    </cdr:from>
    <cdr:to>
      <cdr:x>0.63333</cdr:x>
      <cdr:y>0.23342</cdr:y>
    </cdr:to>
    <cdr:sp macro="" textlink="">
      <cdr:nvSpPr>
        <cdr:cNvPr id="10" name="Text Box 3">
          <a:extLst xmlns:a="http://schemas.openxmlformats.org/drawingml/2006/main">
            <a:ext uri="{FF2B5EF4-FFF2-40B4-BE49-F238E27FC236}">
              <a16:creationId xmlns:a16="http://schemas.microsoft.com/office/drawing/2014/main" id="{7DCF54D1-2B40-4BF2-B5AC-16D03F023C7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16028" y="438150"/>
          <a:ext cx="4475172" cy="8558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4939" tIns="20783" rIns="0" bIns="0" anchor="t" upright="1"/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400" b="0" u="sng" dirty="0">
              <a:solidFill>
                <a:srgbClr val="000000"/>
              </a:solidFill>
              <a:latin typeface="+mj-lt"/>
              <a:cs typeface="Times New Roman"/>
            </a:rPr>
            <a:t>Note</a:t>
          </a:r>
          <a:r>
            <a:rPr lang="en-US" sz="1400" b="0" dirty="0">
              <a:solidFill>
                <a:srgbClr val="000000"/>
              </a:solidFill>
              <a:latin typeface="+mj-lt"/>
              <a:cs typeface="Times New Roman"/>
            </a:rPr>
            <a:t>: This is the </a:t>
          </a:r>
          <a:r>
            <a:rPr lang="en-US" sz="1400" b="0" i="1" dirty="0">
              <a:solidFill>
                <a:srgbClr val="000000"/>
              </a:solidFill>
              <a:latin typeface="+mj-lt"/>
              <a:cs typeface="Times New Roman"/>
            </a:rPr>
            <a:t>rosy</a:t>
          </a:r>
          <a:r>
            <a:rPr lang="en-US" sz="1400" b="0" dirty="0">
              <a:solidFill>
                <a:srgbClr val="000000"/>
              </a:solidFill>
              <a:latin typeface="+mj-lt"/>
              <a:cs typeface="Times New Roman"/>
            </a:rPr>
            <a:t> scenario that assumes no wars, no recessions and continued low interest rates.  It also assume all tax cuts expire as scheduled.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0.13612</cdr:x>
      <cdr:y>0.30793</cdr:y>
    </cdr:from>
    <cdr:to>
      <cdr:x>0.28836</cdr:x>
      <cdr:y>0.41811</cdr:y>
    </cdr:to>
    <cdr:sp macro="" textlink="">
      <cdr:nvSpPr>
        <cdr:cNvPr id="9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19200" y="1642507"/>
          <a:ext cx="1363564" cy="5877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dirty="0">
              <a:solidFill>
                <a:srgbClr val="0000FF"/>
              </a:solidFill>
              <a:latin typeface="+mj-lt"/>
              <a:cs typeface="Arial"/>
            </a:rPr>
            <a:t>20.2</a:t>
          </a:r>
          <a:r>
            <a:rPr lang="en-US" sz="1600" b="1" i="0" u="none" strike="noStrike" baseline="0" dirty="0">
              <a:solidFill>
                <a:srgbClr val="0000FF"/>
              </a:solidFill>
              <a:latin typeface="+mj-lt"/>
              <a:cs typeface="Arial"/>
            </a:rPr>
            <a:t>%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0000FF"/>
              </a:solidFill>
              <a:latin typeface="+mj-lt"/>
              <a:cs typeface="Arial"/>
            </a:rPr>
            <a:t>(1960-2020)</a:t>
          </a:r>
        </a:p>
        <a:p xmlns:a="http://schemas.openxmlformats.org/drawingml/2006/main">
          <a:pPr algn="l" rtl="0">
            <a:defRPr sz="1000"/>
          </a:pPr>
          <a:endParaRPr lang="en-US" sz="1600" b="1" i="0" u="none" strike="noStrike" baseline="0" dirty="0">
            <a:solidFill>
              <a:srgbClr val="FF0000"/>
            </a:solidFill>
            <a:latin typeface="+mj-lt"/>
            <a:cs typeface="Arial"/>
          </a:endParaRPr>
        </a:p>
      </cdr:txBody>
    </cdr:sp>
  </cdr:relSizeAnchor>
  <cdr:relSizeAnchor xmlns:cdr="http://schemas.openxmlformats.org/drawingml/2006/chartDrawing">
    <cdr:from>
      <cdr:x>0.15126</cdr:x>
      <cdr:y>0.52308</cdr:y>
    </cdr:from>
    <cdr:to>
      <cdr:x>0.30652</cdr:x>
      <cdr:y>0.63008</cdr:y>
    </cdr:to>
    <cdr:sp macro="" textlink="">
      <cdr:nvSpPr>
        <cdr:cNvPr id="6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71600" y="2590799"/>
          <a:ext cx="1407867" cy="5299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0"/>
          </a:pPr>
          <a:r>
            <a:rPr lang="en-US" sz="1600" b="1" i="0" u="none" strike="noStrike" baseline="0" dirty="0">
              <a:solidFill>
                <a:srgbClr val="FF0000"/>
              </a:solidFill>
              <a:latin typeface="+mj-lt"/>
              <a:cs typeface="Arial"/>
            </a:rPr>
            <a:t>17.3% </a:t>
          </a:r>
        </a:p>
        <a:p xmlns:a="http://schemas.openxmlformats.org/drawingml/2006/main"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000"/>
          </a:pPr>
          <a:r>
            <a:rPr lang="en-US" sz="1600" b="1" i="0" u="none" strike="noStrike" baseline="0" dirty="0">
              <a:solidFill>
                <a:srgbClr val="FF0000"/>
              </a:solidFill>
              <a:latin typeface="+mj-lt"/>
              <a:cs typeface="Arial"/>
            </a:rPr>
            <a:t>(1960-2020)</a:t>
          </a:r>
          <a:endParaRPr lang="en-US" sz="1600" b="1" dirty="0">
            <a:solidFill>
              <a:srgbClr val="FF0000"/>
            </a:solidFill>
            <a:effectLst/>
            <a:latin typeface="+mj-lt"/>
          </a:endParaRPr>
        </a:p>
      </cdr:txBody>
    </cdr:sp>
  </cdr:relSizeAnchor>
  <cdr:relSizeAnchor xmlns:cdr="http://schemas.openxmlformats.org/drawingml/2006/chartDrawing">
    <cdr:from>
      <cdr:x>0.36313</cdr:x>
      <cdr:y>0.24548</cdr:y>
    </cdr:from>
    <cdr:to>
      <cdr:x>0.61787</cdr:x>
      <cdr:y>0.31609</cdr:y>
    </cdr:to>
    <cdr:sp macro="" textlink="">
      <cdr:nvSpPr>
        <cdr:cNvPr id="3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117552" y="1143000"/>
          <a:ext cx="2186994" cy="3287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0000FF"/>
              </a:solidFill>
              <a:latin typeface="+mj-lt"/>
              <a:cs typeface="Arial"/>
            </a:rPr>
            <a:t>Federal Spending</a:t>
          </a:r>
        </a:p>
      </cdr:txBody>
    </cdr:sp>
  </cdr:relSizeAnchor>
  <cdr:relSizeAnchor xmlns:cdr="http://schemas.openxmlformats.org/drawingml/2006/chartDrawing">
    <cdr:from>
      <cdr:x>0.39263</cdr:x>
      <cdr:y>0.53846</cdr:y>
    </cdr:from>
    <cdr:to>
      <cdr:x>0.60737</cdr:x>
      <cdr:y>0.60377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93133" y="2174624"/>
          <a:ext cx="2129259" cy="263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0000"/>
              </a:solidFill>
              <a:latin typeface="+mj-lt"/>
              <a:cs typeface="Arial"/>
            </a:rPr>
            <a:t>Tax Revenues</a:t>
          </a:r>
        </a:p>
      </cdr:txBody>
    </cdr:sp>
  </cdr:relSizeAnchor>
  <cdr:relSizeAnchor xmlns:cdr="http://schemas.openxmlformats.org/drawingml/2006/chartDrawing">
    <cdr:from>
      <cdr:x>0.87297</cdr:x>
      <cdr:y>0.24548</cdr:y>
    </cdr:from>
    <cdr:to>
      <cdr:x>0.957</cdr:x>
      <cdr:y>0.35743</cdr:y>
    </cdr:to>
    <cdr:sp macro="" textlink="">
      <cdr:nvSpPr>
        <cdr:cNvPr id="591877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 rot="5400000">
          <a:off x="7594666" y="1042921"/>
          <a:ext cx="521255" cy="7214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600" b="1" dirty="0">
              <a:solidFill>
                <a:srgbClr val="0000FF"/>
              </a:solidFill>
              <a:latin typeface="+mj-lt"/>
              <a:cs typeface="Arial"/>
            </a:rPr>
            <a:t>31.8</a:t>
          </a:r>
          <a:r>
            <a:rPr lang="en-US" sz="1600" b="1" i="0" u="none" strike="noStrike" baseline="0" dirty="0">
              <a:solidFill>
                <a:srgbClr val="0000FF"/>
              </a:solidFill>
              <a:latin typeface="+mj-lt"/>
              <a:cs typeface="Arial"/>
            </a:rPr>
            <a:t>%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0000FF"/>
              </a:solidFill>
              <a:latin typeface="+mj-lt"/>
              <a:cs typeface="Arial"/>
            </a:rPr>
            <a:t>(2051)</a:t>
          </a:r>
          <a:endParaRPr lang="en-US" sz="1600" b="1" dirty="0">
            <a:solidFill>
              <a:srgbClr val="0000FF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0.85521</cdr:x>
      <cdr:y>0.47692</cdr:y>
    </cdr:from>
    <cdr:to>
      <cdr:x>0.95363</cdr:x>
      <cdr:y>0.61219</cdr:y>
    </cdr:to>
    <cdr:sp macro="" textlink="">
      <cdr:nvSpPr>
        <cdr:cNvPr id="7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342187" y="2220605"/>
          <a:ext cx="844917" cy="62983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600" b="1" dirty="0">
              <a:solidFill>
                <a:srgbClr val="FF0000"/>
              </a:solidFill>
              <a:latin typeface="+mj-lt"/>
              <a:cs typeface="Arial"/>
            </a:rPr>
            <a:t>18.5</a:t>
          </a:r>
          <a:r>
            <a:rPr lang="en-US" sz="1600" b="1" i="0" u="none" strike="noStrike" baseline="0" dirty="0">
              <a:solidFill>
                <a:srgbClr val="FF0000"/>
              </a:solidFill>
              <a:latin typeface="+mj-lt"/>
              <a:cs typeface="Arial"/>
            </a:rPr>
            <a:t>%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FF0000"/>
              </a:solidFill>
              <a:latin typeface="+mj-lt"/>
              <a:cs typeface="Arial"/>
            </a:rPr>
            <a:t>(2051)</a:t>
          </a:r>
          <a:endParaRPr lang="en-US" sz="1600" b="1" dirty="0">
            <a:solidFill>
              <a:srgbClr val="FF0000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0.75729</cdr:x>
      <cdr:y>0.64286</cdr:y>
    </cdr:from>
    <cdr:to>
      <cdr:x>0.96987</cdr:x>
      <cdr:y>0.73734</cdr:y>
    </cdr:to>
    <cdr:sp macro="" textlink="">
      <cdr:nvSpPr>
        <cdr:cNvPr id="8" name="Text Box 1">
          <a:extLst xmlns:a="http://schemas.openxmlformats.org/drawingml/2006/main">
            <a:ext uri="{FF2B5EF4-FFF2-40B4-BE49-F238E27FC236}">
              <a16:creationId xmlns:a16="http://schemas.microsoft.com/office/drawing/2014/main" id="{87A3D6A0-457E-4E8F-96CE-CC8AED1F7EC8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782791" y="3429000"/>
          <a:ext cx="1904009" cy="50395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600" b="1" i="1" u="none" strike="noStrike" baseline="0" dirty="0">
              <a:solidFill>
                <a:srgbClr val="FF0000"/>
              </a:solidFill>
              <a:latin typeface="+mj-lt"/>
              <a:cs typeface="Arial"/>
            </a:rPr>
            <a:t>(</a:t>
          </a:r>
          <a:r>
            <a:rPr lang="en-US" sz="1400" b="1" i="1" u="none" strike="noStrike" baseline="0" dirty="0">
              <a:solidFill>
                <a:srgbClr val="FF0000"/>
              </a:solidFill>
              <a:latin typeface="+mj-lt"/>
              <a:cs typeface="Arial"/>
            </a:rPr>
            <a:t>17.5% if 2017 tax cuts are extended)</a:t>
          </a:r>
          <a:endParaRPr lang="en-US" sz="1400" b="1" i="1" u="none" strike="noStrike" dirty="0">
            <a:solidFill>
              <a:srgbClr val="FF0000"/>
            </a:solidFill>
            <a:latin typeface="+mj-lt"/>
            <a:cs typeface="Arial"/>
          </a:endParaRPr>
        </a:p>
        <a:p xmlns:a="http://schemas.openxmlformats.org/drawingml/2006/main">
          <a:pPr algn="l" rtl="0">
            <a:defRPr sz="1000"/>
          </a:pPr>
          <a:endParaRPr lang="en-US" sz="1600" b="1" i="0" u="none" strike="noStrike" baseline="0" dirty="0">
            <a:solidFill>
              <a:srgbClr val="FF0000"/>
            </a:solidFill>
            <a:latin typeface="+mj-lt"/>
            <a:cs typeface="Arial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0.18614</cdr:x>
      <cdr:y>0.34149</cdr:y>
    </cdr:from>
    <cdr:to>
      <cdr:x>0.28909</cdr:x>
      <cdr:y>0.42196</cdr:y>
    </cdr:to>
    <cdr:sp macro="" textlink="">
      <cdr:nvSpPr>
        <cdr:cNvPr id="16774145" name="Text Box 1025">
          <a:extLst xmlns:a="http://schemas.openxmlformats.org/drawingml/2006/main">
            <a:ext uri="{FF2B5EF4-FFF2-40B4-BE49-F238E27FC236}">
              <a16:creationId xmlns:a16="http://schemas.microsoft.com/office/drawing/2014/main" id="{31B2E154-E897-42F1-B1CB-1C5BCA54E850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171969" y="1073393"/>
          <a:ext cx="648176" cy="2529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endParaRPr lang="en-US" sz="1200"/>
        </a:p>
      </cdr:txBody>
    </cdr:sp>
  </cdr:relSizeAnchor>
  <cdr:relSizeAnchor xmlns:cdr="http://schemas.openxmlformats.org/drawingml/2006/chartDrawing">
    <cdr:from>
      <cdr:x>0.87639</cdr:x>
      <cdr:y>0.36937</cdr:y>
    </cdr:from>
    <cdr:to>
      <cdr:x>0.95332</cdr:x>
      <cdr:y>0.45017</cdr:y>
    </cdr:to>
    <cdr:sp macro="" textlink="">
      <cdr:nvSpPr>
        <cdr:cNvPr id="82946" name="Text Box 1026">
          <a:extLst xmlns:a="http://schemas.openxmlformats.org/drawingml/2006/main">
            <a:ext uri="{FF2B5EF4-FFF2-40B4-BE49-F238E27FC236}">
              <a16:creationId xmlns:a16="http://schemas.microsoft.com/office/drawing/2014/main" id="{A43B3643-2809-4534-96A8-8653099013E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080527" y="2047631"/>
          <a:ext cx="709273" cy="4479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15.7%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0.88479</cdr:x>
      <cdr:y>0.20275</cdr:y>
    </cdr:from>
    <cdr:to>
      <cdr:x>0.95675</cdr:x>
      <cdr:y>0.29139</cdr:y>
    </cdr:to>
    <cdr:sp macro="" textlink="">
      <cdr:nvSpPr>
        <cdr:cNvPr id="82947" name="Text Box 1027">
          <a:extLst xmlns:a="http://schemas.openxmlformats.org/drawingml/2006/main">
            <a:ext uri="{FF2B5EF4-FFF2-40B4-BE49-F238E27FC236}">
              <a16:creationId xmlns:a16="http://schemas.microsoft.com/office/drawing/2014/main" id="{35A7FA97-773D-4649-B967-81694FB6F8EA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924800" y="1123950"/>
          <a:ext cx="644522" cy="4913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8.6</a:t>
          </a: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%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0.88052</cdr:x>
      <cdr:y>0.70011</cdr:y>
    </cdr:from>
    <cdr:to>
      <cdr:x>0.94215</cdr:x>
      <cdr:y>0.75049</cdr:y>
    </cdr:to>
    <cdr:sp macro="" textlink="">
      <cdr:nvSpPr>
        <cdr:cNvPr id="82948" name="Text Box 1028">
          <a:extLst xmlns:a="http://schemas.openxmlformats.org/drawingml/2006/main">
            <a:ext uri="{FF2B5EF4-FFF2-40B4-BE49-F238E27FC236}">
              <a16:creationId xmlns:a16="http://schemas.microsoft.com/office/drawing/2014/main" id="{3F605757-FBBC-4914-A262-369C619C1CB8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118559" y="3881121"/>
          <a:ext cx="568241" cy="2792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1.9</a:t>
          </a: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%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0.19226</cdr:x>
      <cdr:y>0.49678</cdr:y>
    </cdr:from>
    <cdr:to>
      <cdr:x>0.29421</cdr:x>
      <cdr:y>0.5651</cdr:y>
    </cdr:to>
    <cdr:sp macro="" textlink="">
      <cdr:nvSpPr>
        <cdr:cNvPr id="82950" name="Text Box 1030">
          <a:extLst xmlns:a="http://schemas.openxmlformats.org/drawingml/2006/main">
            <a:ext uri="{FF2B5EF4-FFF2-40B4-BE49-F238E27FC236}">
              <a16:creationId xmlns:a16="http://schemas.microsoft.com/office/drawing/2014/main" id="{74711A2F-F980-4CC0-AB77-0ED40767021F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10465" y="1561490"/>
          <a:ext cx="641880" cy="2147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endParaRPr lang="en-US" sz="1200"/>
        </a:p>
      </cdr:txBody>
    </cdr:sp>
  </cdr:relSizeAnchor>
  <cdr:relSizeAnchor xmlns:cdr="http://schemas.openxmlformats.org/drawingml/2006/chartDrawing">
    <cdr:from>
      <cdr:x>0.87629</cdr:x>
      <cdr:y>0.83505</cdr:y>
    </cdr:from>
    <cdr:to>
      <cdr:x>0.95262</cdr:x>
      <cdr:y>0.88303</cdr:y>
    </cdr:to>
    <cdr:sp macro="" textlink="">
      <cdr:nvSpPr>
        <cdr:cNvPr id="82952" name="Text Box 1032">
          <a:extLst xmlns:a="http://schemas.openxmlformats.org/drawingml/2006/main">
            <a:ext uri="{FF2B5EF4-FFF2-40B4-BE49-F238E27FC236}">
              <a16:creationId xmlns:a16="http://schemas.microsoft.com/office/drawing/2014/main" id="{E6AA278F-CA66-4C57-989A-536605852DD9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848600" y="4629150"/>
          <a:ext cx="683663" cy="2659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dirty="0">
              <a:solidFill>
                <a:schemeClr val="tx1"/>
              </a:solidFill>
              <a:latin typeface="+mj-lt"/>
              <a:cs typeface="Arial"/>
            </a:rPr>
            <a:t>2.8</a:t>
          </a: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%</a:t>
          </a:r>
          <a:endParaRPr lang="en-US" sz="1600" dirty="0">
            <a:solidFill>
              <a:schemeClr val="tx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0.71649</cdr:x>
      <cdr:y>0.47766</cdr:y>
    </cdr:from>
    <cdr:to>
      <cdr:x>0.94065</cdr:x>
      <cdr:y>0.59488</cdr:y>
    </cdr:to>
    <cdr:sp macro="" textlink="">
      <cdr:nvSpPr>
        <cdr:cNvPr id="82953" name="Text Box 1033">
          <a:extLst xmlns:a="http://schemas.openxmlformats.org/drawingml/2006/main">
            <a:ext uri="{FF2B5EF4-FFF2-40B4-BE49-F238E27FC236}">
              <a16:creationId xmlns:a16="http://schemas.microsoft.com/office/drawing/2014/main" id="{655CE84F-3779-4513-A4DF-2CD2F1D7761B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606139" y="2647950"/>
          <a:ext cx="2066806" cy="6498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27432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Social Security &amp; Health Entitlements </a:t>
          </a:r>
        </a:p>
      </cdr:txBody>
    </cdr:sp>
  </cdr:relSizeAnchor>
  <cdr:relSizeAnchor xmlns:cdr="http://schemas.openxmlformats.org/drawingml/2006/chartDrawing">
    <cdr:from>
      <cdr:x>0.50807</cdr:x>
      <cdr:y>0.73762</cdr:y>
    </cdr:from>
    <cdr:to>
      <cdr:x>0.87242</cdr:x>
      <cdr:y>0.80391</cdr:y>
    </cdr:to>
    <cdr:sp macro="" textlink="">
      <cdr:nvSpPr>
        <cdr:cNvPr id="16774154" name="Text Box 1034">
          <a:extLst xmlns:a="http://schemas.openxmlformats.org/drawingml/2006/main">
            <a:ext uri="{FF2B5EF4-FFF2-40B4-BE49-F238E27FC236}">
              <a16:creationId xmlns:a16="http://schemas.microsoft.com/office/drawing/2014/main" id="{49B62C26-A799-467E-AFA5-DCA5DC0DBD7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550618" y="4089014"/>
          <a:ext cx="3263364" cy="3674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rot="120000" vertOverflow="clip" wrap="square" lIns="27432" tIns="22860" rIns="27432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+mj-lt"/>
              <a:cs typeface="Arial"/>
            </a:rPr>
            <a:t>Non-Defense Discretionary</a:t>
          </a:r>
        </a:p>
      </cdr:txBody>
    </cdr:sp>
  </cdr:relSizeAnchor>
  <cdr:relSizeAnchor xmlns:cdr="http://schemas.openxmlformats.org/drawingml/2006/chartDrawing">
    <cdr:from>
      <cdr:x>0.20561</cdr:x>
      <cdr:y>0.80783</cdr:y>
    </cdr:from>
    <cdr:to>
      <cdr:x>0.4662</cdr:x>
      <cdr:y>0.87905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011A8B4-1073-4A19-88FF-F1E03FAB4FD9}"/>
            </a:ext>
          </a:extLst>
        </cdr:cNvPr>
        <cdr:cNvSpPr txBox="1"/>
      </cdr:nvSpPr>
      <cdr:spPr>
        <a:xfrm xmlns:a="http://schemas.openxmlformats.org/drawingml/2006/main">
          <a:off x="1841582" y="4478226"/>
          <a:ext cx="2334020" cy="3948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Defense &amp; Wars </a:t>
          </a:r>
          <a:endParaRPr lang="en-US" sz="1600" dirty="0">
            <a:solidFill>
              <a:schemeClr val="tx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0.19231</cdr:x>
      <cdr:y>0.65097</cdr:y>
    </cdr:from>
    <cdr:to>
      <cdr:x>0.28846</cdr:x>
      <cdr:y>0.72022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5921108C-9CAC-4520-B872-5C6948C338CA}"/>
            </a:ext>
          </a:extLst>
        </cdr:cNvPr>
        <cdr:cNvSpPr txBox="1"/>
      </cdr:nvSpPr>
      <cdr:spPr>
        <a:xfrm xmlns:a="http://schemas.openxmlformats.org/drawingml/2006/main">
          <a:off x="1238250" y="2238375"/>
          <a:ext cx="619125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0.17617</cdr:x>
      <cdr:y>0.58508</cdr:y>
    </cdr:from>
    <cdr:to>
      <cdr:x>0.31374</cdr:x>
      <cdr:y>0.66061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05023423-FE59-4C6D-BF7D-FA20B144348B}"/>
            </a:ext>
          </a:extLst>
        </cdr:cNvPr>
        <cdr:cNvSpPr txBox="1"/>
      </cdr:nvSpPr>
      <cdr:spPr>
        <a:xfrm xmlns:a="http://schemas.openxmlformats.org/drawingml/2006/main">
          <a:off x="1109180" y="1839065"/>
          <a:ext cx="866144" cy="2373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 rtl="0">
            <a:defRPr sz="1000"/>
          </a:pPr>
          <a:endParaRPr lang="en-US" sz="1200" b="1"/>
        </a:p>
      </cdr:txBody>
    </cdr:sp>
  </cdr:relSizeAnchor>
  <cdr:relSizeAnchor xmlns:cdr="http://schemas.openxmlformats.org/drawingml/2006/chartDrawing">
    <cdr:from>
      <cdr:x>0.87629</cdr:x>
      <cdr:y>0.75883</cdr:y>
    </cdr:from>
    <cdr:to>
      <cdr:x>0.95906</cdr:x>
      <cdr:y>0.82166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EA2345BF-D948-4AAA-83D5-1FAAE902920B}"/>
            </a:ext>
          </a:extLst>
        </cdr:cNvPr>
        <cdr:cNvSpPr txBox="1"/>
      </cdr:nvSpPr>
      <cdr:spPr>
        <a:xfrm xmlns:a="http://schemas.openxmlformats.org/drawingml/2006/main">
          <a:off x="7848600" y="4206586"/>
          <a:ext cx="741433" cy="3483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dirty="0">
              <a:solidFill>
                <a:schemeClr val="bg1"/>
              </a:solidFill>
              <a:latin typeface="+mj-lt"/>
              <a:cs typeface="Arial"/>
            </a:rPr>
            <a:t>2.8</a:t>
          </a:r>
          <a:r>
            <a:rPr lang="en-US" sz="1600" b="1" i="0" u="none" strike="noStrike" baseline="0" dirty="0">
              <a:solidFill>
                <a:schemeClr val="bg1"/>
              </a:solidFill>
              <a:latin typeface="+mj-lt"/>
              <a:cs typeface="Arial"/>
            </a:rPr>
            <a:t>%</a:t>
          </a:r>
          <a:endParaRPr lang="en-US" sz="1600" dirty="0">
            <a:solidFill>
              <a:schemeClr val="bg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0.59774</cdr:x>
      <cdr:y>0.68144</cdr:y>
    </cdr:from>
    <cdr:to>
      <cdr:x>0.89153</cdr:x>
      <cdr:y>0.74662</cdr:y>
    </cdr:to>
    <cdr:sp macro="" textlink="">
      <cdr:nvSpPr>
        <cdr:cNvPr id="17" name="Text Box 1033">
          <a:extLst xmlns:a="http://schemas.openxmlformats.org/drawingml/2006/main">
            <a:ext uri="{FF2B5EF4-FFF2-40B4-BE49-F238E27FC236}">
              <a16:creationId xmlns:a16="http://schemas.microsoft.com/office/drawing/2014/main" id="{250A7914-1828-4962-B7C3-F97881FA6A9F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353763" y="3777577"/>
          <a:ext cx="2631381" cy="3613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rot="120000" wrap="square" lIns="27432" tIns="22860" rIns="27432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Other Entitlements</a:t>
          </a:r>
        </a:p>
      </cdr:txBody>
    </cdr:sp>
  </cdr:relSizeAnchor>
  <cdr:relSizeAnchor xmlns:cdr="http://schemas.openxmlformats.org/drawingml/2006/chartDrawing">
    <cdr:from>
      <cdr:x>0.72434</cdr:x>
      <cdr:y>0.28839</cdr:y>
    </cdr:from>
    <cdr:to>
      <cdr:x>0.91121</cdr:x>
      <cdr:y>0.3561</cdr:y>
    </cdr:to>
    <cdr:sp macro="" textlink="">
      <cdr:nvSpPr>
        <cdr:cNvPr id="18" name="Text Box 1033">
          <a:extLst xmlns:a="http://schemas.openxmlformats.org/drawingml/2006/main">
            <a:ext uri="{FF2B5EF4-FFF2-40B4-BE49-F238E27FC236}">
              <a16:creationId xmlns:a16="http://schemas.microsoft.com/office/drawing/2014/main" id="{95E7EB0C-7FA4-48E8-BF9F-9EF17B916A98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 rot="-120000">
          <a:off x="6678536" y="1598695"/>
          <a:ext cx="1722979" cy="3753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rot="-1560000" wrap="square" lIns="27432" tIns="22860" rIns="27432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Net Interest 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0.44966</cdr:x>
      <cdr:y>0.53737</cdr:y>
    </cdr:from>
    <cdr:to>
      <cdr:x>0.80822</cdr:x>
      <cdr:y>0.61206</cdr:y>
    </cdr:to>
    <cdr:sp macro="" textlink="">
      <cdr:nvSpPr>
        <cdr:cNvPr id="4710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027465" y="2925198"/>
          <a:ext cx="3211535" cy="4065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Social Security &amp; Medicare</a:t>
          </a:r>
        </a:p>
      </cdr:txBody>
    </cdr:sp>
  </cdr:relSizeAnchor>
  <cdr:relSizeAnchor xmlns:cdr="http://schemas.openxmlformats.org/drawingml/2006/chartDrawing">
    <cdr:from>
      <cdr:x>0.43466</cdr:x>
      <cdr:y>0.7515</cdr:y>
    </cdr:from>
    <cdr:to>
      <cdr:x>0.7338</cdr:x>
      <cdr:y>0.8436</cdr:y>
    </cdr:to>
    <cdr:sp macro="" textlink="">
      <cdr:nvSpPr>
        <cdr:cNvPr id="1714073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93115" y="4090823"/>
          <a:ext cx="2679299" cy="5013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Defense (including</a:t>
          </a:r>
          <a:r>
            <a:rPr lang="en-US" sz="1600" b="1" i="0" u="none" strike="noStrike" dirty="0">
              <a:solidFill>
                <a:srgbClr val="FFFFFF"/>
              </a:solidFill>
              <a:latin typeface="+mj-lt"/>
              <a:cs typeface="Arial"/>
            </a:rPr>
            <a:t> wars)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0.56026</cdr:x>
      <cdr:y>0.3414</cdr:y>
    </cdr:from>
    <cdr:to>
      <cdr:x>0.84225</cdr:x>
      <cdr:y>0.45047</cdr:y>
    </cdr:to>
    <cdr:sp macro="" textlink="">
      <cdr:nvSpPr>
        <cdr:cNvPr id="47107" name="Text Box 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018073" y="1858428"/>
          <a:ext cx="2525727" cy="5937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+mj-lt"/>
              <a:cs typeface="Arial"/>
            </a:rPr>
            <a:t>Antipoverty Programs</a:t>
          </a:r>
        </a:p>
      </cdr:txBody>
    </cdr:sp>
  </cdr:relSizeAnchor>
  <cdr:relSizeAnchor xmlns:cdr="http://schemas.openxmlformats.org/drawingml/2006/chartDrawing">
    <cdr:from>
      <cdr:x>0.54325</cdr:x>
      <cdr:y>0.24341</cdr:y>
    </cdr:from>
    <cdr:to>
      <cdr:x>0.69404</cdr:x>
      <cdr:y>0.30316</cdr:y>
    </cdr:to>
    <cdr:sp macro="" textlink="">
      <cdr:nvSpPr>
        <cdr:cNvPr id="47108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865720" y="1325016"/>
          <a:ext cx="1350577" cy="3252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Net Interest</a:t>
          </a:r>
        </a:p>
      </cdr:txBody>
    </cdr:sp>
  </cdr:relSizeAnchor>
  <cdr:relSizeAnchor xmlns:cdr="http://schemas.openxmlformats.org/drawingml/2006/chartDrawing">
    <cdr:from>
      <cdr:x>0.44876</cdr:x>
      <cdr:y>0.14103</cdr:y>
    </cdr:from>
    <cdr:to>
      <cdr:x>0.75083</cdr:x>
      <cdr:y>0.20874</cdr:y>
    </cdr:to>
    <cdr:sp macro="" textlink="">
      <cdr:nvSpPr>
        <cdr:cNvPr id="47109" name="Text Box 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019404" y="767706"/>
          <a:ext cx="2705543" cy="3685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000000"/>
              </a:solidFill>
              <a:latin typeface="+mj-lt"/>
              <a:cs typeface="Arial"/>
            </a:rPr>
            <a:t>Other Programs</a:t>
          </a:r>
        </a:p>
      </cdr:txBody>
    </cdr:sp>
  </cdr:relSizeAnchor>
  <cdr:relSizeAnchor xmlns:cdr="http://schemas.openxmlformats.org/drawingml/2006/chartDrawing">
    <cdr:from>
      <cdr:x>0.09358</cdr:x>
      <cdr:y>0.37795</cdr:y>
    </cdr:from>
    <cdr:to>
      <cdr:x>0.17015</cdr:x>
      <cdr:y>0.47717</cdr:y>
    </cdr:to>
    <cdr:sp macro="" textlink="">
      <cdr:nvSpPr>
        <cdr:cNvPr id="47110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38200" y="2057400"/>
          <a:ext cx="685800" cy="5400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13%</a:t>
          </a:r>
        </a:p>
      </cdr:txBody>
    </cdr:sp>
  </cdr:relSizeAnchor>
  <cdr:relSizeAnchor xmlns:cdr="http://schemas.openxmlformats.org/drawingml/2006/chartDrawing">
    <cdr:from>
      <cdr:x>0.56614</cdr:x>
      <cdr:y>0.05474</cdr:y>
    </cdr:from>
    <cdr:to>
      <cdr:x>0.57844</cdr:x>
      <cdr:y>0.12821</cdr:y>
    </cdr:to>
    <cdr:sp macro="" textlink="">
      <cdr:nvSpPr>
        <cdr:cNvPr id="47111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48966" y="133844"/>
          <a:ext cx="75977" cy="1997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0.90074</cdr:x>
      <cdr:y>0.53193</cdr:y>
    </cdr:from>
    <cdr:to>
      <cdr:x>0.96987</cdr:x>
      <cdr:y>0.59836</cdr:y>
    </cdr:to>
    <cdr:sp macro="" textlink="">
      <cdr:nvSpPr>
        <cdr:cNvPr id="47112" name="Text Box 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067625" y="2895600"/>
          <a:ext cx="619175" cy="3616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lnSpc>
              <a:spcPts val="700"/>
            </a:lnSpc>
            <a:defRPr sz="1000"/>
          </a:pPr>
          <a:endParaRPr lang="en-US" sz="1600" b="1" i="0" u="none" strike="noStrike" baseline="0" dirty="0">
            <a:solidFill>
              <a:srgbClr val="FFFFFF"/>
            </a:solidFill>
            <a:latin typeface="+mj-lt"/>
            <a:cs typeface="Arial"/>
          </a:endParaRPr>
        </a:p>
        <a:p xmlns:a="http://schemas.openxmlformats.org/drawingml/2006/main">
          <a:pPr algn="l" rtl="0">
            <a:lnSpc>
              <a:spcPts val="700"/>
            </a:lnSpc>
            <a:defRPr sz="1000"/>
          </a:pP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38</a:t>
          </a: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%</a:t>
          </a:r>
        </a:p>
        <a:p xmlns:a="http://schemas.openxmlformats.org/drawingml/2006/main">
          <a:pPr algn="l" rtl="0">
            <a:lnSpc>
              <a:spcPts val="700"/>
            </a:lnSpc>
            <a:defRPr sz="1000"/>
          </a:pPr>
          <a:endParaRPr lang="en-US" sz="1600" b="1" i="0" u="none" strike="noStrike" baseline="0" dirty="0">
            <a:solidFill>
              <a:srgbClr val="FFFFFF"/>
            </a:solidFill>
            <a:latin typeface="+mj-lt"/>
            <a:cs typeface="Arial"/>
          </a:endParaRPr>
        </a:p>
      </cdr:txBody>
    </cdr:sp>
  </cdr:relSizeAnchor>
  <cdr:relSizeAnchor xmlns:cdr="http://schemas.openxmlformats.org/drawingml/2006/chartDrawing">
    <cdr:from>
      <cdr:x>0.38588</cdr:x>
      <cdr:y>0.05474</cdr:y>
    </cdr:from>
    <cdr:to>
      <cdr:x>0.39891</cdr:x>
      <cdr:y>0.14691</cdr:y>
    </cdr:to>
    <cdr:sp macro="" textlink="">
      <cdr:nvSpPr>
        <cdr:cNvPr id="47113" name="Text Box 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32260" y="133844"/>
          <a:ext cx="80277" cy="2765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0.09524</cdr:x>
      <cdr:y>0.5668</cdr:y>
    </cdr:from>
    <cdr:to>
      <cdr:x>0.15388</cdr:x>
      <cdr:y>0.63393</cdr:y>
    </cdr:to>
    <cdr:sp macro="" textlink="">
      <cdr:nvSpPr>
        <cdr:cNvPr id="47114" name="Text Box 1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14400" y="2891330"/>
          <a:ext cx="563014" cy="3424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49%</a:t>
          </a:r>
        </a:p>
      </cdr:txBody>
    </cdr:sp>
  </cdr:relSizeAnchor>
  <cdr:relSizeAnchor xmlns:cdr="http://schemas.openxmlformats.org/drawingml/2006/chartDrawing">
    <cdr:from>
      <cdr:x>0.92482</cdr:x>
      <cdr:y>0.20997</cdr:y>
    </cdr:from>
    <cdr:to>
      <cdr:x>0.97399</cdr:x>
      <cdr:y>0.27271</cdr:y>
    </cdr:to>
    <cdr:sp macro="" textlink="">
      <cdr:nvSpPr>
        <cdr:cNvPr id="16775179" name="Text Box 1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283346" y="1143000"/>
          <a:ext cx="440399" cy="3415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lnSpc>
              <a:spcPts val="600"/>
            </a:lnSpc>
            <a:defRPr sz="1000"/>
          </a:pPr>
          <a:endParaRPr lang="en-US" sz="1600" b="1" i="0" u="none" strike="noStrike" baseline="0" dirty="0">
            <a:solidFill>
              <a:srgbClr val="FFFFFF"/>
            </a:solidFill>
            <a:latin typeface="+mj-lt"/>
            <a:cs typeface="Arial"/>
          </a:endParaRPr>
        </a:p>
        <a:p xmlns:a="http://schemas.openxmlformats.org/drawingml/2006/main">
          <a:pPr algn="l" rtl="0">
            <a:lnSpc>
              <a:spcPts val="600"/>
            </a:lnSpc>
            <a:defRPr sz="1000"/>
          </a:pP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9</a:t>
          </a: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%</a:t>
          </a:r>
        </a:p>
        <a:p xmlns:a="http://schemas.openxmlformats.org/drawingml/2006/main">
          <a:pPr algn="l" rtl="0">
            <a:lnSpc>
              <a:spcPts val="700"/>
            </a:lnSpc>
            <a:defRPr sz="1000"/>
          </a:pPr>
          <a:endParaRPr lang="en-US" sz="1600" b="1" i="0" u="none" strike="noStrike" baseline="0" dirty="0">
            <a:solidFill>
              <a:srgbClr val="FFFFFF"/>
            </a:solidFill>
            <a:latin typeface="+mj-lt"/>
            <a:cs typeface="Arial"/>
          </a:endParaRPr>
        </a:p>
      </cdr:txBody>
    </cdr:sp>
  </cdr:relSizeAnchor>
  <cdr:relSizeAnchor xmlns:cdr="http://schemas.openxmlformats.org/drawingml/2006/chartDrawing">
    <cdr:from>
      <cdr:x>0.1106</cdr:x>
      <cdr:y>0.06999</cdr:y>
    </cdr:from>
    <cdr:to>
      <cdr:x>0.20253</cdr:x>
      <cdr:y>0.12598</cdr:y>
    </cdr:to>
    <cdr:sp macro="" textlink="">
      <cdr:nvSpPr>
        <cdr:cNvPr id="47116" name="Text Box 1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90600" y="381000"/>
          <a:ext cx="823366" cy="3048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000000"/>
              </a:solidFill>
              <a:latin typeface="+mj-lt"/>
              <a:cs typeface="Arial"/>
            </a:rPr>
            <a:t>29%</a:t>
          </a:r>
        </a:p>
      </cdr:txBody>
    </cdr:sp>
  </cdr:relSizeAnchor>
  <cdr:relSizeAnchor xmlns:cdr="http://schemas.openxmlformats.org/drawingml/2006/chartDrawing">
    <cdr:from>
      <cdr:x>0.09358</cdr:x>
      <cdr:y>0.26597</cdr:y>
    </cdr:from>
    <cdr:to>
      <cdr:x>0.14523</cdr:x>
      <cdr:y>0.33795</cdr:y>
    </cdr:to>
    <cdr:sp macro="" textlink="">
      <cdr:nvSpPr>
        <cdr:cNvPr id="17140749" name="Text Box 1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38200" y="1447800"/>
          <a:ext cx="462612" cy="39182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6%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0.91032</cdr:x>
      <cdr:y>0.09799</cdr:y>
    </cdr:from>
    <cdr:to>
      <cdr:x>0.97822</cdr:x>
      <cdr:y>0.16579</cdr:y>
    </cdr:to>
    <cdr:sp macro="" textlink="">
      <cdr:nvSpPr>
        <cdr:cNvPr id="47118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153400" y="533400"/>
          <a:ext cx="608159" cy="3690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000000"/>
              </a:solidFill>
              <a:latin typeface="+mj-lt"/>
              <a:cs typeface="Arial"/>
            </a:rPr>
            <a:t>20%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0.90181</cdr:x>
      <cdr:y>0.29396</cdr:y>
    </cdr:from>
    <cdr:to>
      <cdr:x>0.95714</cdr:x>
      <cdr:y>0.36865</cdr:y>
    </cdr:to>
    <cdr:sp macro="" textlink="">
      <cdr:nvSpPr>
        <cdr:cNvPr id="47119" name="Text Box 1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077200" y="1600200"/>
          <a:ext cx="495572" cy="4065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dirty="0">
              <a:solidFill>
                <a:schemeClr val="bg1"/>
              </a:solidFill>
              <a:latin typeface="+mj-lt"/>
              <a:cs typeface="Arial"/>
            </a:rPr>
            <a:t>18</a:t>
          </a:r>
          <a:r>
            <a:rPr lang="en-US" sz="1600" b="1" i="0" u="none" strike="noStrike" baseline="0" dirty="0">
              <a:solidFill>
                <a:schemeClr val="bg1"/>
              </a:solidFill>
              <a:latin typeface="+mj-lt"/>
              <a:cs typeface="Arial"/>
            </a:rPr>
            <a:t>%</a:t>
          </a:r>
          <a:endParaRPr lang="en-US" sz="1600" dirty="0">
            <a:solidFill>
              <a:schemeClr val="bg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0.90553</cdr:x>
      <cdr:y>0.7699</cdr:y>
    </cdr:from>
    <cdr:to>
      <cdr:x>0.96987</cdr:x>
      <cdr:y>0.84219</cdr:y>
    </cdr:to>
    <cdr:sp macro="" textlink="">
      <cdr:nvSpPr>
        <cdr:cNvPr id="47120" name="Text Box 1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 flipV="1">
          <a:off x="8110528" y="4191000"/>
          <a:ext cx="576272" cy="3935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15%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0.08508</cdr:x>
      <cdr:y>0.30796</cdr:y>
    </cdr:from>
    <cdr:to>
      <cdr:x>0.13451</cdr:x>
      <cdr:y>0.35164</cdr:y>
    </cdr:to>
    <cdr:sp macro="" textlink="">
      <cdr:nvSpPr>
        <cdr:cNvPr id="47121" name="Text Box 1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62000" y="1676400"/>
          <a:ext cx="442728" cy="23777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Arial"/>
              <a:cs typeface="Arial"/>
            </a:rPr>
            <a:t>3%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0.156</cdr:x>
      <cdr:y>0.46582</cdr:y>
    </cdr:from>
    <cdr:to>
      <cdr:x>0.25895</cdr:x>
      <cdr:y>0.54629</cdr:y>
    </cdr:to>
    <cdr:sp macro="" textlink="">
      <cdr:nvSpPr>
        <cdr:cNvPr id="16774145" name="Text Box 102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97216" y="2582307"/>
          <a:ext cx="922089" cy="4460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$1,466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0.872</cdr:x>
      <cdr:y>0.30761</cdr:y>
    </cdr:from>
    <cdr:to>
      <cdr:x>0.95681</cdr:x>
      <cdr:y>0.3865</cdr:y>
    </cdr:to>
    <cdr:sp macro="" textlink="">
      <cdr:nvSpPr>
        <cdr:cNvPr id="82946" name="Text Box 102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810221" y="1705229"/>
          <a:ext cx="759615" cy="4373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$</a:t>
          </a: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3,490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0.8933</cdr:x>
      <cdr:y>0.14777</cdr:y>
    </cdr:from>
    <cdr:to>
      <cdr:x>0.98126</cdr:x>
      <cdr:y>0.23641</cdr:y>
    </cdr:to>
    <cdr:sp macro="" textlink="">
      <cdr:nvSpPr>
        <cdr:cNvPr id="82947" name="Text Box 102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001000" y="819150"/>
          <a:ext cx="787829" cy="4913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$</a:t>
          </a: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738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0.89502</cdr:x>
      <cdr:y>0.62887</cdr:y>
    </cdr:from>
    <cdr:to>
      <cdr:x>0.95268</cdr:x>
      <cdr:y>0.70441</cdr:y>
    </cdr:to>
    <cdr:sp macro="" textlink="">
      <cdr:nvSpPr>
        <cdr:cNvPr id="82948" name="Text Box 102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016403" y="3486150"/>
          <a:ext cx="516442" cy="4187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$587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0.144</cdr:x>
      <cdr:y>0.79226</cdr:y>
    </cdr:from>
    <cdr:to>
      <cdr:x>0.22305</cdr:x>
      <cdr:y>0.84404</cdr:y>
    </cdr:to>
    <cdr:sp macro="" textlink="">
      <cdr:nvSpPr>
        <cdr:cNvPr id="82949" name="Text Box 102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89761" y="4391911"/>
          <a:ext cx="708025" cy="28704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000000"/>
              </a:solidFill>
              <a:latin typeface="+mj-lt"/>
              <a:cs typeface="Arial"/>
            </a:rPr>
            <a:t>$</a:t>
          </a:r>
          <a:r>
            <a:rPr lang="en-US" sz="1600" b="1" dirty="0">
              <a:solidFill>
                <a:srgbClr val="000000"/>
              </a:solidFill>
              <a:latin typeface="+mj-lt"/>
              <a:cs typeface="Arial"/>
            </a:rPr>
            <a:t>744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0.15314</cdr:x>
      <cdr:y>0.62492</cdr:y>
    </cdr:from>
    <cdr:to>
      <cdr:x>0.25509</cdr:x>
      <cdr:y>0.69324</cdr:y>
    </cdr:to>
    <cdr:sp macro="" textlink="">
      <cdr:nvSpPr>
        <cdr:cNvPr id="82950" name="Text Box 103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71600" y="3464286"/>
          <a:ext cx="913133" cy="37873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$472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0.17314</cdr:x>
      <cdr:y>0.37271</cdr:y>
    </cdr:from>
    <cdr:to>
      <cdr:x>0.23904</cdr:x>
      <cdr:y>0.42005</cdr:y>
    </cdr:to>
    <cdr:sp macro="" textlink="">
      <cdr:nvSpPr>
        <cdr:cNvPr id="16774151" name="Text Box 103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50733" y="2066114"/>
          <a:ext cx="590245" cy="2624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$</a:t>
          </a: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307</a:t>
          </a:r>
          <a:endParaRPr lang="en-US" sz="1600" b="1" i="0" u="none" strike="noStrike" baseline="0" dirty="0">
            <a:solidFill>
              <a:srgbClr val="FFFFFF"/>
            </a:solidFill>
            <a:latin typeface="+mj-lt"/>
            <a:cs typeface="Arial"/>
          </a:endParaRPr>
        </a:p>
        <a:p xmlns:a="http://schemas.openxmlformats.org/drawingml/2006/main">
          <a:pPr algn="l" rtl="0">
            <a:defRPr sz="1000"/>
          </a:pP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0.89556</cdr:x>
      <cdr:y>0.79967</cdr:y>
    </cdr:from>
    <cdr:to>
      <cdr:x>0.95215</cdr:x>
      <cdr:y>0.84701</cdr:y>
    </cdr:to>
    <cdr:sp macro="" textlink="">
      <cdr:nvSpPr>
        <cdr:cNvPr id="82952" name="Text Box 103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530183" y="3793532"/>
          <a:ext cx="539020" cy="2245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000000"/>
              </a:solidFill>
              <a:latin typeface="+mj-lt"/>
              <a:cs typeface="Arial"/>
            </a:rPr>
            <a:t>$</a:t>
          </a:r>
          <a:r>
            <a:rPr lang="en-US" sz="1600" b="1" dirty="0">
              <a:solidFill>
                <a:srgbClr val="000000"/>
              </a:solidFill>
              <a:latin typeface="+mj-lt"/>
              <a:cs typeface="Arial"/>
            </a:rPr>
            <a:t>749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0.6281</cdr:x>
      <cdr:y>0.42422</cdr:y>
    </cdr:from>
    <cdr:to>
      <cdr:x>0.86847</cdr:x>
      <cdr:y>0.57578</cdr:y>
    </cdr:to>
    <cdr:sp macro="" textlink="">
      <cdr:nvSpPr>
        <cdr:cNvPr id="82953" name="Text Box 103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791200" y="2351696"/>
          <a:ext cx="2216262" cy="8401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27432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Social Security &amp; 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Health Entitlements 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(up $</a:t>
          </a: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2,024</a:t>
          </a: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 billion)</a:t>
          </a:r>
          <a:endParaRPr lang="en-US" sz="1600" b="0" i="0" u="none" strike="noStrike" baseline="0" dirty="0">
            <a:solidFill>
              <a:sysClr val="windowText" lastClr="000000"/>
            </a:solidFill>
            <a:latin typeface="+mj-lt"/>
            <a:cs typeface="+mn-cs"/>
          </a:endParaRPr>
        </a:p>
        <a:p xmlns:a="http://schemas.openxmlformats.org/drawingml/2006/main">
          <a:pPr algn="ctr" rtl="0">
            <a:defRPr sz="1000"/>
          </a:pPr>
          <a:endParaRPr lang="en-US" sz="1600" b="1" i="0" u="none" strike="noStrike" baseline="0" dirty="0">
            <a:solidFill>
              <a:srgbClr val="FFFFFF"/>
            </a:solidFill>
            <a:latin typeface="+mj-lt"/>
            <a:cs typeface="Arial"/>
          </a:endParaRPr>
        </a:p>
      </cdr:txBody>
    </cdr:sp>
  </cdr:relSizeAnchor>
  <cdr:relSizeAnchor xmlns:cdr="http://schemas.openxmlformats.org/drawingml/2006/chartDrawing">
    <cdr:from>
      <cdr:x>0.35886</cdr:x>
      <cdr:y>0.72524</cdr:y>
    </cdr:from>
    <cdr:to>
      <cdr:x>0.8595</cdr:x>
      <cdr:y>0.7969</cdr:y>
    </cdr:to>
    <cdr:sp macro="" textlink="">
      <cdr:nvSpPr>
        <cdr:cNvPr id="16774154" name="Text Box 103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08760" y="4020382"/>
          <a:ext cx="4616039" cy="3972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27432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Non-Defense Discretionary (up $</a:t>
          </a: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139</a:t>
          </a: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 billion)</a:t>
          </a:r>
        </a:p>
      </cdr:txBody>
    </cdr:sp>
  </cdr:relSizeAnchor>
  <cdr:relSizeAnchor xmlns:cdr="http://schemas.openxmlformats.org/drawingml/2006/chartDrawing">
    <cdr:from>
      <cdr:x>0.464</cdr:x>
      <cdr:y>0.80737</cdr:y>
    </cdr:from>
    <cdr:to>
      <cdr:x>0.82471</cdr:x>
      <cdr:y>0.8807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55897" y="4475674"/>
          <a:ext cx="3230762" cy="4065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000000"/>
              </a:solidFill>
              <a:latin typeface="+mj-lt"/>
              <a:cs typeface="Arial"/>
            </a:rPr>
            <a:t>Defense &amp; Wars (</a:t>
          </a:r>
          <a:r>
            <a:rPr lang="en-US" sz="1600" b="1" dirty="0">
              <a:solidFill>
                <a:srgbClr val="000000"/>
              </a:solidFill>
              <a:latin typeface="+mj-lt"/>
              <a:cs typeface="Arial"/>
            </a:rPr>
            <a:t>up $5 </a:t>
          </a:r>
          <a:r>
            <a:rPr lang="en-US" sz="1600" b="1" i="0" u="none" strike="noStrike" baseline="0" dirty="0">
              <a:solidFill>
                <a:srgbClr val="000000"/>
              </a:solidFill>
              <a:latin typeface="+mj-lt"/>
              <a:cs typeface="Arial"/>
            </a:rPr>
            <a:t>billion)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0.144</cdr:x>
      <cdr:y>0.70918</cdr:y>
    </cdr:from>
    <cdr:to>
      <cdr:x>0.28157</cdr:x>
      <cdr:y>0.76458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289761" y="3931352"/>
          <a:ext cx="1232170" cy="307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$</a:t>
          </a: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635</a:t>
          </a:r>
          <a:endParaRPr lang="en-US" sz="1600" b="1" dirty="0">
            <a:latin typeface="+mj-lt"/>
          </a:endParaRPr>
        </a:p>
      </cdr:txBody>
    </cdr:sp>
  </cdr:relSizeAnchor>
  <cdr:relSizeAnchor xmlns:cdr="http://schemas.openxmlformats.org/drawingml/2006/chartDrawing">
    <cdr:from>
      <cdr:x>0.8843</cdr:x>
      <cdr:y>0.71312</cdr:y>
    </cdr:from>
    <cdr:to>
      <cdr:x>0.95713</cdr:x>
      <cdr:y>0.79343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8153400" y="3953216"/>
          <a:ext cx="671530" cy="4452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$</a:t>
          </a: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774</a:t>
          </a:r>
          <a:endParaRPr lang="en-US" sz="1600" dirty="0">
            <a:latin typeface="+mj-lt"/>
          </a:endParaRPr>
        </a:p>
      </cdr:txBody>
    </cdr:sp>
  </cdr:relSizeAnchor>
  <cdr:relSizeAnchor xmlns:cdr="http://schemas.openxmlformats.org/drawingml/2006/chartDrawing">
    <cdr:from>
      <cdr:x>0.43802</cdr:x>
      <cdr:y>0.64261</cdr:y>
    </cdr:from>
    <cdr:to>
      <cdr:x>0.8634</cdr:x>
      <cdr:y>0.69759</cdr:y>
    </cdr:to>
    <cdr:sp macro="" textlink="">
      <cdr:nvSpPr>
        <cdr:cNvPr id="17" name="Text Box 103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038600" y="3562351"/>
          <a:ext cx="3922098" cy="3048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27432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Other Entitlements (up $</a:t>
          </a: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115</a:t>
          </a: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 billion)</a:t>
          </a:r>
        </a:p>
      </cdr:txBody>
    </cdr:sp>
  </cdr:relSizeAnchor>
  <cdr:relSizeAnchor xmlns:cdr="http://schemas.openxmlformats.org/drawingml/2006/chartDrawing">
    <cdr:from>
      <cdr:x>0.70248</cdr:x>
      <cdr:y>0.21649</cdr:y>
    </cdr:from>
    <cdr:to>
      <cdr:x>0.89426</cdr:x>
      <cdr:y>0.34021</cdr:y>
    </cdr:to>
    <cdr:sp macro="" textlink="">
      <cdr:nvSpPr>
        <cdr:cNvPr id="18" name="Text Box 103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477000" y="1200150"/>
          <a:ext cx="1768212" cy="6858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rot="-1020000" wrap="square" lIns="27432" tIns="22860" rIns="27432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Net Interest 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(up $</a:t>
          </a:r>
          <a:r>
            <a:rPr lang="en-US" sz="1600" b="1" dirty="0">
              <a:solidFill>
                <a:srgbClr val="FFFFFF"/>
              </a:solidFill>
              <a:latin typeface="+mj-lt"/>
              <a:cs typeface="Arial"/>
            </a:rPr>
            <a:t>431</a:t>
          </a:r>
          <a:r>
            <a:rPr lang="en-US" sz="1600" b="1" i="0" u="none" strike="noStrike" baseline="0" dirty="0">
              <a:solidFill>
                <a:srgbClr val="FFFFFF"/>
              </a:solidFill>
              <a:latin typeface="+mj-lt"/>
              <a:cs typeface="Arial"/>
            </a:rPr>
            <a:t> billion)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0.19462</cdr:x>
      <cdr:y>0.06051</cdr:y>
    </cdr:from>
    <cdr:to>
      <cdr:x>0.38202</cdr:x>
      <cdr:y>0.12254</cdr:y>
    </cdr:to>
    <cdr:sp macro="" textlink="">
      <cdr:nvSpPr>
        <cdr:cNvPr id="2" name="Text Box 2">
          <a:extLst xmlns:a="http://schemas.openxmlformats.org/drawingml/2006/main">
            <a:ext uri="{FF2B5EF4-FFF2-40B4-BE49-F238E27FC236}">
              <a16:creationId xmlns:a16="http://schemas.microsoft.com/office/drawing/2014/main" id="{D862EDFD-3F48-490B-BFE7-D7C1F0B027EA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743148" y="335441"/>
          <a:ext cx="1678481" cy="3438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Social</a:t>
          </a:r>
          <a:r>
            <a:rPr lang="en-US" sz="1600" b="1" i="0" u="none" strike="noStrike" dirty="0">
              <a:solidFill>
                <a:schemeClr val="tx1"/>
              </a:solidFill>
              <a:latin typeface="+mj-lt"/>
              <a:cs typeface="Arial"/>
            </a:rPr>
            <a:t> Security</a:t>
          </a:r>
          <a:endParaRPr lang="en-US" sz="1600" b="1" i="0" u="none" strike="noStrike" baseline="0" dirty="0">
            <a:solidFill>
              <a:schemeClr val="tx1"/>
            </a:solidFill>
            <a:latin typeface="+mj-lt"/>
            <a:cs typeface="Arial"/>
          </a:endParaRPr>
        </a:p>
      </cdr:txBody>
    </cdr:sp>
  </cdr:relSizeAnchor>
  <cdr:relSizeAnchor xmlns:cdr="http://schemas.openxmlformats.org/drawingml/2006/chartDrawing">
    <cdr:from>
      <cdr:x>0.68898</cdr:x>
      <cdr:y>0.01071</cdr:y>
    </cdr:from>
    <cdr:to>
      <cdr:x>0.93601</cdr:x>
      <cdr:y>0.11928</cdr:y>
    </cdr:to>
    <cdr:sp macro="" textlink="">
      <cdr:nvSpPr>
        <cdr:cNvPr id="6" name="Text Box 2">
          <a:extLst xmlns:a="http://schemas.openxmlformats.org/drawingml/2006/main">
            <a:ext uri="{FF2B5EF4-FFF2-40B4-BE49-F238E27FC236}">
              <a16:creationId xmlns:a16="http://schemas.microsoft.com/office/drawing/2014/main" id="{FF9FB804-56C0-4774-99CB-D9FE49C3AB0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6300079" y="48946"/>
          <a:ext cx="2258843" cy="4963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Rest</a:t>
          </a:r>
          <a:r>
            <a:rPr lang="en-US" sz="1600" b="1" i="0" u="none" strike="noStrike" dirty="0">
              <a:solidFill>
                <a:schemeClr val="tx1"/>
              </a:solidFill>
              <a:latin typeface="+mj-lt"/>
              <a:cs typeface="Arial"/>
            </a:rPr>
            <a:t> of the </a:t>
          </a: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dirty="0">
              <a:solidFill>
                <a:schemeClr val="tx1"/>
              </a:solidFill>
              <a:latin typeface="+mj-lt"/>
              <a:cs typeface="Arial"/>
            </a:rPr>
            <a:t>Federa</a:t>
          </a:r>
          <a:r>
            <a:rPr lang="en-US" sz="1600" b="1" dirty="0">
              <a:solidFill>
                <a:schemeClr val="tx1"/>
              </a:solidFill>
              <a:latin typeface="+mj-lt"/>
              <a:cs typeface="Arial"/>
            </a:rPr>
            <a:t>l B</a:t>
          </a:r>
          <a:r>
            <a:rPr lang="en-US" sz="1600" b="1" i="0" u="none" strike="noStrike" dirty="0">
              <a:solidFill>
                <a:schemeClr val="tx1"/>
              </a:solidFill>
              <a:latin typeface="+mj-lt"/>
              <a:cs typeface="Arial"/>
            </a:rPr>
            <a:t>udget</a:t>
          </a:r>
          <a:endParaRPr lang="en-US" sz="1600" b="1" i="0" u="none" strike="noStrike" baseline="0" dirty="0">
            <a:solidFill>
              <a:schemeClr val="tx1"/>
            </a:solidFill>
            <a:latin typeface="+mj-lt"/>
            <a:cs typeface="Arial"/>
          </a:endParaRPr>
        </a:p>
      </cdr:txBody>
    </cdr:sp>
  </cdr:relSizeAnchor>
  <cdr:relSizeAnchor xmlns:cdr="http://schemas.openxmlformats.org/drawingml/2006/chartDrawing">
    <cdr:from>
      <cdr:x>0.65908</cdr:x>
      <cdr:y>0.5</cdr:y>
    </cdr:from>
    <cdr:to>
      <cdr:x>0.92429</cdr:x>
      <cdr:y>0.5446</cdr:y>
    </cdr:to>
    <cdr:sp macro="" textlink="">
      <cdr:nvSpPr>
        <cdr:cNvPr id="7" name="Text Box 2">
          <a:extLst xmlns:a="http://schemas.openxmlformats.org/drawingml/2006/main">
            <a:ext uri="{FF2B5EF4-FFF2-40B4-BE49-F238E27FC236}">
              <a16:creationId xmlns:a16="http://schemas.microsoft.com/office/drawing/2014/main" id="{EA4C6847-CAA8-4A64-964B-4B8285A4C17F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903165" y="2771776"/>
          <a:ext cx="2375400" cy="24724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600" b="0" u="none" strike="noStrike" baseline="0" dirty="0">
              <a:solidFill>
                <a:srgbClr val="7030A0"/>
              </a:solidFill>
              <a:latin typeface="+mj-lt"/>
              <a:cs typeface="Arial"/>
            </a:rPr>
            <a:t>Purple</a:t>
          </a:r>
          <a:r>
            <a:rPr lang="en-US" sz="1600" b="0" i="0" u="none" strike="noStrike" baseline="0" dirty="0">
              <a:solidFill>
                <a:srgbClr val="7030A0"/>
              </a:solidFill>
              <a:latin typeface="+mj-lt"/>
              <a:cs typeface="Arial"/>
            </a:rPr>
            <a:t> – Program Deficit</a:t>
          </a:r>
        </a:p>
      </cdr:txBody>
    </cdr:sp>
  </cdr:relSizeAnchor>
  <cdr:relSizeAnchor xmlns:cdr="http://schemas.openxmlformats.org/drawingml/2006/chartDrawing">
    <cdr:from>
      <cdr:x>0.65908</cdr:x>
      <cdr:y>0.57639</cdr:y>
    </cdr:from>
    <cdr:to>
      <cdr:x>0.96901</cdr:x>
      <cdr:y>0.77151</cdr:y>
    </cdr:to>
    <cdr:sp macro="" textlink="">
      <cdr:nvSpPr>
        <cdr:cNvPr id="8" name="Text Box 2">
          <a:extLst xmlns:a="http://schemas.openxmlformats.org/drawingml/2006/main">
            <a:ext uri="{FF2B5EF4-FFF2-40B4-BE49-F238E27FC236}">
              <a16:creationId xmlns:a16="http://schemas.microsoft.com/office/drawing/2014/main" id="{C19F4876-F786-44FF-A231-06E41E1C0049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903165" y="3195247"/>
          <a:ext cx="2775943" cy="10816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600" b="0" i="0" u="none" strike="noStrike" baseline="0" dirty="0">
              <a:solidFill>
                <a:srgbClr val="0000CC"/>
              </a:solidFill>
              <a:latin typeface="+mj-lt"/>
              <a:cs typeface="Arial"/>
            </a:rPr>
            <a:t>Blue –</a:t>
          </a:r>
          <a:r>
            <a:rPr lang="en-US" sz="1600" b="0" i="0" u="none" strike="noStrike" dirty="0">
              <a:solidFill>
                <a:srgbClr val="0000CC"/>
              </a:solidFill>
              <a:latin typeface="+mj-lt"/>
              <a:cs typeface="Arial"/>
            </a:rPr>
            <a:t> Interest Costs Directly Attributable to Program Deficit</a:t>
          </a:r>
          <a:endParaRPr lang="en-US" sz="1600" b="0" i="0" u="none" strike="noStrike" baseline="0" dirty="0">
            <a:solidFill>
              <a:srgbClr val="0000CC"/>
            </a:solidFill>
            <a:latin typeface="+mj-lt"/>
            <a:cs typeface="Arial"/>
          </a:endParaRPr>
        </a:p>
      </cdr:txBody>
    </cdr:sp>
  </cdr:relSizeAnchor>
  <cdr:relSizeAnchor xmlns:cdr="http://schemas.openxmlformats.org/drawingml/2006/chartDrawing">
    <cdr:from>
      <cdr:x>0.22979</cdr:x>
      <cdr:y>0.46058</cdr:y>
    </cdr:from>
    <cdr:to>
      <cdr:x>0.32103</cdr:x>
      <cdr:y>0.53942</cdr:y>
    </cdr:to>
    <cdr:sp macro="" textlink="">
      <cdr:nvSpPr>
        <cdr:cNvPr id="12" name="Text Box 2">
          <a:extLst xmlns:a="http://schemas.openxmlformats.org/drawingml/2006/main">
            <a:ext uri="{FF2B5EF4-FFF2-40B4-BE49-F238E27FC236}">
              <a16:creationId xmlns:a16="http://schemas.microsoft.com/office/drawing/2014/main" id="{442971CF-CED2-4E0C-AADB-A05D5A0121EA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058154" y="2553248"/>
          <a:ext cx="817207" cy="4370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$-</a:t>
          </a:r>
          <a:r>
            <a:rPr lang="en-US" sz="18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34.8</a:t>
          </a:r>
        </a:p>
      </cdr:txBody>
    </cdr:sp>
  </cdr:relSizeAnchor>
  <cdr:relSizeAnchor xmlns:cdr="http://schemas.openxmlformats.org/drawingml/2006/chartDrawing">
    <cdr:from>
      <cdr:x>0.49385</cdr:x>
      <cdr:y>0.79023</cdr:y>
    </cdr:from>
    <cdr:to>
      <cdr:x>0.5991</cdr:x>
      <cdr:y>0.86263</cdr:y>
    </cdr:to>
    <cdr:sp macro="" textlink="">
      <cdr:nvSpPr>
        <cdr:cNvPr id="13" name="Text Box 2">
          <a:extLst xmlns:a="http://schemas.openxmlformats.org/drawingml/2006/main">
            <a:ext uri="{FF2B5EF4-FFF2-40B4-BE49-F238E27FC236}">
              <a16:creationId xmlns:a16="http://schemas.microsoft.com/office/drawing/2014/main" id="{442971CF-CED2-4E0C-AADB-A05D5A0121EA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423254" y="4380680"/>
          <a:ext cx="942690" cy="40135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8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$-</a:t>
          </a:r>
          <a:r>
            <a:rPr lang="en-US" sz="1800" b="1" dirty="0">
              <a:solidFill>
                <a:schemeClr val="tx1"/>
              </a:solidFill>
              <a:latin typeface="+mj-lt"/>
              <a:cs typeface="Arial"/>
            </a:rPr>
            <a:t>77.7</a:t>
          </a:r>
          <a:endParaRPr lang="en-US" sz="1800" b="1" i="0" u="none" strike="noStrike" baseline="0" dirty="0">
            <a:solidFill>
              <a:schemeClr val="tx1"/>
            </a:solidFill>
            <a:latin typeface="+mj-lt"/>
            <a:cs typeface="Arial"/>
          </a:endParaRPr>
        </a:p>
      </cdr:txBody>
    </cdr:sp>
  </cdr:relSizeAnchor>
  <cdr:relSizeAnchor xmlns:cdr="http://schemas.openxmlformats.org/drawingml/2006/chartDrawing">
    <cdr:from>
      <cdr:x>0.48338</cdr:x>
      <cdr:y>0.06051</cdr:y>
    </cdr:from>
    <cdr:to>
      <cdr:x>0.61116</cdr:x>
      <cdr:y>0.12254</cdr:y>
    </cdr:to>
    <cdr:sp macro="" textlink="">
      <cdr:nvSpPr>
        <cdr:cNvPr id="16" name="Text Box 2">
          <a:extLst xmlns:a="http://schemas.openxmlformats.org/drawingml/2006/main">
            <a:ext uri="{FF2B5EF4-FFF2-40B4-BE49-F238E27FC236}">
              <a16:creationId xmlns:a16="http://schemas.microsoft.com/office/drawing/2014/main" id="{2F0801E8-8B1E-4875-80C4-7D4ABBAA719D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329478" y="335441"/>
          <a:ext cx="1144483" cy="3438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Medicare</a:t>
          </a:r>
        </a:p>
        <a:p xmlns:a="http://schemas.openxmlformats.org/drawingml/2006/main">
          <a:pPr algn="ctr" rtl="0">
            <a:defRPr sz="1000"/>
          </a:pPr>
          <a:endParaRPr lang="en-US" sz="1600" b="1" i="0" u="none" strike="noStrike" baseline="0" dirty="0">
            <a:solidFill>
              <a:schemeClr val="tx1"/>
            </a:solidFill>
            <a:latin typeface="+mj-lt"/>
            <a:cs typeface="Arial"/>
          </a:endParaRPr>
        </a:p>
      </cdr:txBody>
    </cdr:sp>
  </cdr:relSizeAnchor>
  <cdr:relSizeAnchor xmlns:cdr="http://schemas.openxmlformats.org/drawingml/2006/chartDrawing">
    <cdr:from>
      <cdr:x>0.13991</cdr:x>
      <cdr:y>0.89693</cdr:y>
    </cdr:from>
    <cdr:to>
      <cdr:x>0.98731</cdr:x>
      <cdr:y>0.98632</cdr:y>
    </cdr:to>
    <cdr:sp macro="" textlink="">
      <cdr:nvSpPr>
        <cdr:cNvPr id="18" name="Text Box 2">
          <a:extLst xmlns:a="http://schemas.openxmlformats.org/drawingml/2006/main">
            <a:ext uri="{FF2B5EF4-FFF2-40B4-BE49-F238E27FC236}">
              <a16:creationId xmlns:a16="http://schemas.microsoft.com/office/drawing/2014/main" id="{DE7C0E50-E5D5-4140-AD09-641C6227A14E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253128" y="4972176"/>
          <a:ext cx="7589887" cy="4955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7432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dirty="0">
              <a:solidFill>
                <a:schemeClr val="tx1"/>
              </a:solidFill>
              <a:latin typeface="+mj-lt"/>
              <a:cs typeface="Arial"/>
            </a:rPr>
            <a:t>Source of $112.5 Trillion Budget Deficit Projected over 2021-2051 Period ($Nominal)</a:t>
          </a:r>
          <a:endParaRPr lang="en-US" sz="1600" b="1" i="0" u="none" strike="noStrike" baseline="0" dirty="0">
            <a:solidFill>
              <a:schemeClr val="tx1"/>
            </a:solidFill>
            <a:latin typeface="+mj-lt"/>
            <a:cs typeface="Arial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0.26744</cdr:x>
      <cdr:y>0.41667</cdr:y>
    </cdr:from>
    <cdr:to>
      <cdr:x>0.3726</cdr:x>
      <cdr:y>0.54558</cdr:y>
    </cdr:to>
    <cdr:sp macro="" textlink="">
      <cdr:nvSpPr>
        <cdr:cNvPr id="1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392362" y="1905000"/>
          <a:ext cx="940715" cy="5893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HelveticaNeueLT Std Med" panose="020B0604020202020204" pitchFamily="34" charset="0"/>
              <a:cs typeface="Arial"/>
            </a:rPr>
            <a:t>Taxes Paid In</a:t>
          </a:r>
        </a:p>
      </cdr:txBody>
    </cdr:sp>
  </cdr:relSizeAnchor>
  <cdr:relSizeAnchor xmlns:cdr="http://schemas.openxmlformats.org/drawingml/2006/chartDrawing">
    <cdr:from>
      <cdr:x>0.62956</cdr:x>
      <cdr:y>0.64261</cdr:y>
    </cdr:from>
    <cdr:to>
      <cdr:x>0.78608</cdr:x>
      <cdr:y>0.74975</cdr:y>
    </cdr:to>
    <cdr:sp macro="" textlink="">
      <cdr:nvSpPr>
        <cdr:cNvPr id="11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638800" y="3562350"/>
          <a:ext cx="1401898" cy="59393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HelveticaNeueLT Std Med" panose="020B0604020202020204" pitchFamily="34" charset="0"/>
              <a:cs typeface="Arial"/>
            </a:rPr>
            <a:t>Taxes Paid In</a:t>
          </a:r>
        </a:p>
      </cdr:txBody>
    </cdr:sp>
  </cdr:relSizeAnchor>
  <cdr:relSizeAnchor xmlns:cdr="http://schemas.openxmlformats.org/drawingml/2006/chartDrawing">
    <cdr:from>
      <cdr:x>0.41739</cdr:x>
      <cdr:y>0.39286</cdr:y>
    </cdr:from>
    <cdr:to>
      <cdr:x>0.54037</cdr:x>
      <cdr:y>0.53006</cdr:y>
    </cdr:to>
    <cdr:sp macro="" textlink="">
      <cdr:nvSpPr>
        <cdr:cNvPr id="1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57601" y="1676400"/>
          <a:ext cx="1077673" cy="5854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HelveticaNeueLT Std Med" panose="020B0604020202020204" pitchFamily="34" charset="0"/>
              <a:cs typeface="Arial"/>
            </a:rPr>
            <a:t>Benefits Received</a:t>
          </a:r>
        </a:p>
      </cdr:txBody>
    </cdr:sp>
  </cdr:relSizeAnchor>
  <cdr:relSizeAnchor xmlns:cdr="http://schemas.openxmlformats.org/drawingml/2006/chartDrawing">
    <cdr:from>
      <cdr:x>0.80408</cdr:x>
      <cdr:y>0.4</cdr:y>
    </cdr:from>
    <cdr:to>
      <cdr:x>0.92334</cdr:x>
      <cdr:y>0.714</cdr:y>
    </cdr:to>
    <cdr:sp macro="" textlink="">
      <cdr:nvSpPr>
        <cdr:cNvPr id="13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192962" y="1828800"/>
          <a:ext cx="1066800" cy="143560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HelveticaNeueLT Std Med" panose="020B0604020202020204" pitchFamily="34" charset="0"/>
              <a:cs typeface="Arial"/>
            </a:rPr>
            <a:t>Benefits Received</a:t>
          </a:r>
        </a:p>
        <a:p xmlns:a="http://schemas.openxmlformats.org/drawingml/2006/main">
          <a:pPr algn="ctr" rtl="0">
            <a:defRPr sz="1000"/>
          </a:pPr>
          <a:endParaRPr lang="en-US" sz="1600" b="1" i="0" u="none" strike="noStrike" baseline="0" dirty="0">
            <a:solidFill>
              <a:schemeClr val="bg1"/>
            </a:solidFill>
            <a:latin typeface="HelveticaNeueLT Std Med" panose="020B0604020202020204" pitchFamily="34" charset="0"/>
            <a:cs typeface="Arial"/>
          </a:endParaRPr>
        </a:p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HelveticaNeueLT Std Med" panose="020B0604020202020204" pitchFamily="34" charset="0"/>
              <a:cs typeface="Arial"/>
            </a:rPr>
            <a:t>(net of premiums paid)</a:t>
          </a:r>
        </a:p>
      </cdr:txBody>
    </cdr:sp>
  </cdr:relSizeAnchor>
  <cdr:relSizeAnchor xmlns:cdr="http://schemas.openxmlformats.org/drawingml/2006/chartDrawing">
    <cdr:from>
      <cdr:x>0.02609</cdr:x>
      <cdr:y>0.87909</cdr:y>
    </cdr:from>
    <cdr:to>
      <cdr:x>0.93913</cdr:x>
      <cdr:y>0.97284</cdr:y>
    </cdr:to>
    <cdr:sp macro="" textlink="">
      <cdr:nvSpPr>
        <cdr:cNvPr id="1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8601" y="3751235"/>
          <a:ext cx="8000996" cy="40005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400" b="0" i="0" u="none" strike="noStrike" baseline="0" dirty="0">
              <a:solidFill>
                <a:sysClr val="windowText" lastClr="000000"/>
              </a:solidFill>
              <a:latin typeface="HelveticaNeueLT Std Med" panose="020B0604020202020204" pitchFamily="34" charset="0"/>
              <a:cs typeface="Arial"/>
            </a:rPr>
            <a:t>Represents typical, average-income married couple turning 65 in 2020 </a:t>
          </a:r>
        </a:p>
        <a:p xmlns:a="http://schemas.openxmlformats.org/drawingml/2006/main">
          <a:pPr algn="l" rtl="0">
            <a:defRPr sz="1000"/>
          </a:pPr>
          <a:r>
            <a:rPr lang="en-US" sz="1400" b="0" i="0" u="none" strike="noStrike" baseline="0" dirty="0">
              <a:solidFill>
                <a:sysClr val="windowText" lastClr="000000"/>
              </a:solidFill>
              <a:latin typeface="HelveticaNeueLT Std Med" panose="020B0604020202020204" pitchFamily="34" charset="0"/>
              <a:cs typeface="Arial"/>
            </a:rPr>
            <a:t>Calculations represent expected present values</a:t>
          </a:r>
          <a:r>
            <a:rPr lang="en-US" sz="1100" b="0" i="0" u="none" strike="noStrike" baseline="0" dirty="0">
              <a:solidFill>
                <a:sysClr val="windowText" lastClr="000000"/>
              </a:solidFill>
              <a:latin typeface="HelveticaNeueLT Std Med" panose="020B0604020202020204" pitchFamily="34" charset="0"/>
              <a:cs typeface="Arial"/>
            </a:rPr>
            <a:t>.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0.20418</cdr:x>
      <cdr:y>0.56014</cdr:y>
    </cdr:from>
    <cdr:to>
      <cdr:x>0.27198</cdr:x>
      <cdr:y>0.62875</cdr:y>
    </cdr:to>
    <cdr:sp macro="" textlink="">
      <cdr:nvSpPr>
        <cdr:cNvPr id="205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28800" y="3105150"/>
          <a:ext cx="607262" cy="38034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800" b="1" dirty="0">
              <a:solidFill>
                <a:schemeClr val="tx1"/>
              </a:solidFill>
              <a:latin typeface="+mj-lt"/>
              <a:cs typeface="Arial"/>
            </a:rPr>
            <a:t>6.0</a:t>
          </a:r>
          <a:r>
            <a:rPr lang="en-US" sz="18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%</a:t>
          </a:r>
        </a:p>
      </cdr:txBody>
    </cdr:sp>
  </cdr:relSizeAnchor>
  <cdr:relSizeAnchor xmlns:cdr="http://schemas.openxmlformats.org/drawingml/2006/chartDrawing">
    <cdr:from>
      <cdr:x>0.83375</cdr:x>
      <cdr:y>0.40487</cdr:y>
    </cdr:from>
    <cdr:to>
      <cdr:x>0.94119</cdr:x>
      <cdr:y>0.46564</cdr:y>
    </cdr:to>
    <cdr:sp macro="" textlink="">
      <cdr:nvSpPr>
        <cdr:cNvPr id="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467600" y="2244394"/>
          <a:ext cx="962306" cy="3368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8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10.9%</a:t>
          </a:r>
        </a:p>
      </cdr:txBody>
    </cdr:sp>
  </cdr:relSizeAnchor>
  <cdr:relSizeAnchor xmlns:cdr="http://schemas.openxmlformats.org/drawingml/2006/chartDrawing">
    <cdr:from>
      <cdr:x>0.63807</cdr:x>
      <cdr:y>0.34021</cdr:y>
    </cdr:from>
    <cdr:to>
      <cdr:x>0.74848</cdr:x>
      <cdr:y>0.38624</cdr:y>
    </cdr:to>
    <cdr:sp macro="" textlink="">
      <cdr:nvSpPr>
        <cdr:cNvPr id="8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715000" y="1885950"/>
          <a:ext cx="988907" cy="25516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800" b="1" i="0" u="none" strike="noStrike" baseline="0" dirty="0">
              <a:solidFill>
                <a:schemeClr val="tx1"/>
              </a:solidFill>
              <a:latin typeface="+mj-lt"/>
              <a:cs typeface="Arial"/>
            </a:rPr>
            <a:t>12.5%</a:t>
          </a:r>
        </a:p>
      </cdr:txBody>
    </cdr:sp>
  </cdr:relSizeAnchor>
  <cdr:relSizeAnchor xmlns:cdr="http://schemas.openxmlformats.org/drawingml/2006/chartDrawing">
    <cdr:from>
      <cdr:x>0.38044</cdr:x>
      <cdr:y>0.0378</cdr:y>
    </cdr:from>
    <cdr:to>
      <cdr:x>0.48493</cdr:x>
      <cdr:y>0.07904</cdr:y>
    </cdr:to>
    <cdr:sp macro="" textlink="">
      <cdr:nvSpPr>
        <cdr:cNvPr id="7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07517" y="209550"/>
          <a:ext cx="935883" cy="2286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800" b="1" dirty="0">
              <a:solidFill>
                <a:schemeClr val="tx1"/>
              </a:solidFill>
              <a:latin typeface="+mj-lt"/>
              <a:cs typeface="Arial"/>
            </a:rPr>
            <a:t>20.9%</a:t>
          </a:r>
          <a:endParaRPr lang="en-US" sz="1800" b="1" i="0" u="none" strike="noStrike" baseline="0" dirty="0">
            <a:solidFill>
              <a:schemeClr val="tx1"/>
            </a:solidFill>
            <a:latin typeface="+mj-lt"/>
            <a:cs typeface="Arial"/>
          </a:endParaRPr>
        </a:p>
      </cdr:txBody>
    </cdr:sp>
  </cdr:relSizeAnchor>
  <cdr:relSizeAnchor xmlns:cdr="http://schemas.openxmlformats.org/drawingml/2006/chartDrawing">
    <cdr:from>
      <cdr:x>0.17015</cdr:x>
      <cdr:y>0.64261</cdr:y>
    </cdr:from>
    <cdr:to>
      <cdr:x>0.32329</cdr:x>
      <cdr:y>0.77152</cdr:y>
    </cdr:to>
    <cdr:sp macro="" textlink="">
      <cdr:nvSpPr>
        <cdr:cNvPr id="1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24000" y="3562350"/>
          <a:ext cx="1371600" cy="7146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+mj-lt"/>
              <a:cs typeface="Arial"/>
            </a:rPr>
            <a:t>Dedicated Revenues</a:t>
          </a:r>
        </a:p>
      </cdr:txBody>
    </cdr:sp>
  </cdr:relSizeAnchor>
  <cdr:relSizeAnchor xmlns:cdr="http://schemas.openxmlformats.org/drawingml/2006/chartDrawing">
    <cdr:from>
      <cdr:x>0.61255</cdr:x>
      <cdr:y>0.53265</cdr:y>
    </cdr:from>
    <cdr:to>
      <cdr:x>0.75581</cdr:x>
      <cdr:y>0.59103</cdr:y>
    </cdr:to>
    <cdr:sp macro="" textlink="">
      <cdr:nvSpPr>
        <cdr:cNvPr id="11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486400" y="2952750"/>
          <a:ext cx="1283133" cy="3236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+mj-lt"/>
              <a:cs typeface="Arial"/>
            </a:rPr>
            <a:t>Revenues</a:t>
          </a:r>
        </a:p>
      </cdr:txBody>
    </cdr:sp>
  </cdr:relSizeAnchor>
  <cdr:relSizeAnchor xmlns:cdr="http://schemas.openxmlformats.org/drawingml/2006/chartDrawing">
    <cdr:from>
      <cdr:x>0.37434</cdr:x>
      <cdr:y>0.40328</cdr:y>
    </cdr:from>
    <cdr:to>
      <cdr:x>0.47656</cdr:x>
      <cdr:y>0.54048</cdr:y>
    </cdr:to>
    <cdr:sp macro="" textlink="">
      <cdr:nvSpPr>
        <cdr:cNvPr id="1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352800" y="2235624"/>
          <a:ext cx="915551" cy="7605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+mj-lt"/>
              <a:cs typeface="Arial"/>
            </a:rPr>
            <a:t>Outlays</a:t>
          </a:r>
        </a:p>
      </cdr:txBody>
    </cdr:sp>
  </cdr:relSizeAnchor>
  <cdr:relSizeAnchor xmlns:cdr="http://schemas.openxmlformats.org/drawingml/2006/chartDrawing">
    <cdr:from>
      <cdr:x>0.79972</cdr:x>
      <cdr:y>0.57388</cdr:y>
    </cdr:from>
    <cdr:to>
      <cdr:x>0.91937</cdr:x>
      <cdr:y>0.66594</cdr:y>
    </cdr:to>
    <cdr:sp macro="" textlink="">
      <cdr:nvSpPr>
        <cdr:cNvPr id="13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162800" y="3181350"/>
          <a:ext cx="1071666" cy="5103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 lIns="27432" tIns="22860" rIns="0" bIns="0" anchor="t" upright="1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000"/>
          </a:pPr>
          <a:r>
            <a:rPr lang="en-US" sz="1600" b="1" i="0" u="none" strike="noStrike" baseline="0" dirty="0">
              <a:solidFill>
                <a:schemeClr val="bg1"/>
              </a:solidFill>
              <a:latin typeface="+mj-lt"/>
              <a:cs typeface="Arial"/>
            </a:rPr>
            <a:t>Outlays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7840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66" tIns="45283" rIns="90566" bIns="45283" numCol="1" anchor="t" anchorCtr="0" compatLnSpc="1">
            <a:prstTxWarp prst="textNoShape">
              <a:avLst/>
            </a:prstTxWarp>
          </a:bodyPr>
          <a:lstStyle>
            <a:lvl1pPr defTabSz="90631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9" y="2"/>
            <a:ext cx="3037840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66" tIns="45283" rIns="90566" bIns="45283" numCol="1" anchor="t" anchorCtr="0" compatLnSpc="1">
            <a:prstTxWarp prst="textNoShape">
              <a:avLst/>
            </a:prstTxWarp>
          </a:bodyPr>
          <a:lstStyle>
            <a:lvl1pPr algn="r" defTabSz="90631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264"/>
            <a:ext cx="303784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66" tIns="45283" rIns="90566" bIns="45283" numCol="1" anchor="b" anchorCtr="0" compatLnSpc="1">
            <a:prstTxWarp prst="textNoShape">
              <a:avLst/>
            </a:prstTxWarp>
          </a:bodyPr>
          <a:lstStyle>
            <a:lvl1pPr defTabSz="90631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9" y="8831264"/>
            <a:ext cx="303784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66" tIns="45283" rIns="90566" bIns="45283" numCol="1" anchor="b" anchorCtr="0" compatLnSpc="1">
            <a:prstTxWarp prst="textNoShape">
              <a:avLst/>
            </a:prstTxWarp>
          </a:bodyPr>
          <a:lstStyle>
            <a:lvl1pPr algn="r" defTabSz="906312">
              <a:defRPr sz="1200"/>
            </a:lvl1pPr>
          </a:lstStyle>
          <a:p>
            <a:pPr>
              <a:defRPr/>
            </a:pPr>
            <a:fld id="{4666FB21-55EA-46F6-97B9-254E678A0A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60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7840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66" tIns="45283" rIns="90566" bIns="45283" numCol="1" anchor="t" anchorCtr="0" compatLnSpc="1">
            <a:prstTxWarp prst="textNoShape">
              <a:avLst/>
            </a:prstTxWarp>
          </a:bodyPr>
          <a:lstStyle>
            <a:lvl1pPr defTabSz="90631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2"/>
            <a:ext cx="3037840" cy="465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66" tIns="45283" rIns="90566" bIns="45283" numCol="1" anchor="t" anchorCtr="0" compatLnSpc="1">
            <a:prstTxWarp prst="textNoShape">
              <a:avLst/>
            </a:prstTxWarp>
          </a:bodyPr>
          <a:lstStyle>
            <a:lvl1pPr algn="r" defTabSz="90631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4088" y="700088"/>
            <a:ext cx="5106987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4841"/>
            <a:ext cx="5608320" cy="4183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66" tIns="45283" rIns="90566" bIns="452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303784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66" tIns="45283" rIns="90566" bIns="45283" numCol="1" anchor="b" anchorCtr="0" compatLnSpc="1">
            <a:prstTxWarp prst="textNoShape">
              <a:avLst/>
            </a:prstTxWarp>
          </a:bodyPr>
          <a:lstStyle>
            <a:lvl1pPr defTabSz="90631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31264"/>
            <a:ext cx="303784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66" tIns="45283" rIns="90566" bIns="45283" numCol="1" anchor="b" anchorCtr="0" compatLnSpc="1">
            <a:prstTxWarp prst="textNoShape">
              <a:avLst/>
            </a:prstTxWarp>
          </a:bodyPr>
          <a:lstStyle>
            <a:lvl1pPr algn="r" defTabSz="906312">
              <a:defRPr sz="1200"/>
            </a:lvl1pPr>
          </a:lstStyle>
          <a:p>
            <a:pPr>
              <a:defRPr/>
            </a:pPr>
            <a:fld id="{9FCD22B6-388B-4CE7-A652-D67B27DC2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414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1pPr>
    <a:lvl2pPr marL="457148" algn="l" rtl="0" eaLnBrk="0" fontAlgn="base" hangingPunct="0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2pPr>
    <a:lvl3pPr marL="914298" algn="l" rtl="0" eaLnBrk="0" fontAlgn="base" hangingPunct="0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3pPr>
    <a:lvl4pPr marL="1371446" algn="l" rtl="0" eaLnBrk="0" fontAlgn="base" hangingPunct="0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4pPr>
    <a:lvl5pPr marL="1828596" algn="l" rtl="0" eaLnBrk="0" fontAlgn="base" hangingPunct="0">
      <a:spcBef>
        <a:spcPct val="30000"/>
      </a:spcBef>
      <a:spcAft>
        <a:spcPct val="0"/>
      </a:spcAft>
      <a:defRPr sz="1199" kern="1200">
        <a:solidFill>
          <a:schemeClr val="tx1"/>
        </a:solidFill>
        <a:latin typeface="Arial" charset="0"/>
        <a:ea typeface="+mn-ea"/>
        <a:cs typeface="+mn-cs"/>
      </a:defRPr>
    </a:lvl5pPr>
    <a:lvl6pPr marL="2285744" algn="l" defTabSz="914298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892" algn="l" defTabSz="914298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042" algn="l" defTabSz="914298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190" algn="l" defTabSz="914298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6312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826" indent="-285703" defTabSz="906312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2809" indent="-228562" defTabSz="906312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99934" indent="-228562" defTabSz="906312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058" indent="-228562" defTabSz="906312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181" indent="-228562" defTabSz="90631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306" indent="-228562" defTabSz="90631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429" indent="-228562" defTabSz="90631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553" indent="-228562" defTabSz="90631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1594C50-9AF9-43C5-9B76-650BDFDDED9F}" type="slidenum">
              <a:rPr lang="en-US" smtClean="0"/>
              <a:pPr eaLnBrk="1" hangingPunct="1"/>
              <a:t>1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4088" y="700088"/>
            <a:ext cx="5106987" cy="3482975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35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04913" y="1162050"/>
            <a:ext cx="4600575" cy="3136900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971173" y="8831422"/>
            <a:ext cx="3037627" cy="463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554" tIns="45277" rIns="90554" bIns="45277" anchor="b"/>
          <a:lstStyle>
            <a:lvl1pPr defTabSz="9064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0646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0646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0646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0646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64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1EF3C04-E813-47B5-9F64-AF50E364C1D1}" type="slidenum">
              <a:rPr lang="en-US" sz="1200"/>
              <a:pPr algn="r" eaLnBrk="1" hangingPunct="1"/>
              <a:t>6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39344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5734" y="882376"/>
            <a:ext cx="8222742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0" cap="none" baseline="0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0364" y="3869636"/>
            <a:ext cx="723348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4400" b="0" i="1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</a:defRPr>
            </a:lvl1pPr>
            <a:lvl2pPr marL="342891" indent="0" algn="ctr">
              <a:buNone/>
              <a:defRPr sz="1800"/>
            </a:lvl2pPr>
            <a:lvl3pPr marL="685783" indent="0" algn="ctr">
              <a:buNone/>
              <a:defRPr sz="1800"/>
            </a:lvl3pPr>
            <a:lvl4pPr marL="1028674" indent="0" algn="ctr">
              <a:buNone/>
              <a:defRPr sz="1500"/>
            </a:lvl4pPr>
            <a:lvl5pPr marL="1371566" indent="0" algn="ctr">
              <a:buNone/>
              <a:defRPr sz="1500"/>
            </a:lvl5pPr>
            <a:lvl6pPr marL="1714457" indent="0" algn="ctr">
              <a:buNone/>
              <a:defRPr sz="1500"/>
            </a:lvl6pPr>
            <a:lvl7pPr marL="2057349" indent="0" algn="ctr">
              <a:buNone/>
              <a:defRPr sz="1500"/>
            </a:lvl7pPr>
            <a:lvl8pPr marL="2400240" indent="0" algn="ctr">
              <a:buNone/>
              <a:defRPr sz="1500"/>
            </a:lvl8pPr>
            <a:lvl9pPr marL="2743131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632396" y="3733800"/>
            <a:ext cx="678942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FAF0A-DCA7-4F1D-816F-B8C60EA7F6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2550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16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990600"/>
            <a:ext cx="8956658" cy="54864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A2F654E2-6901-4105-BD9A-B42AE8F4AE6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800" y="6172200"/>
            <a:ext cx="8956659" cy="59767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9A4B320-D7D7-45DD-98CE-956D9282EBE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9992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2400" y="762000"/>
            <a:ext cx="1870060" cy="58134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1999"/>
            <a:ext cx="7010400" cy="5813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E30924-8CEA-4424-8B9B-DB45072924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01631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33313"/>
            <a:ext cx="8956660" cy="5543687"/>
          </a:xfrm>
        </p:spPr>
        <p:txBody>
          <a:bodyPr/>
          <a:lstStyle>
            <a:lvl1pPr marL="34289" indent="0">
              <a:buNone/>
              <a:defRPr b="0"/>
            </a:lvl1pPr>
            <a:lvl2pPr marL="205734" indent="0">
              <a:buNone/>
              <a:defRPr b="0"/>
            </a:lvl2pPr>
            <a:lvl3pPr marL="411469" indent="0">
              <a:buNone/>
              <a:defRPr b="0"/>
            </a:lvl3pPr>
            <a:lvl4pPr marL="617204" indent="0">
              <a:buNone/>
              <a:defRPr b="0"/>
            </a:lvl4pPr>
            <a:lvl5pPr marL="782940" indent="0">
              <a:buNone/>
              <a:defRPr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4367" y="82551"/>
            <a:ext cx="8678091" cy="755649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9CDDCFC-9E01-427F-831B-77B33771CD41}"/>
              </a:ext>
            </a:extLst>
          </p:cNvPr>
          <p:cNvSpPr txBox="1">
            <a:spLocks/>
          </p:cNvSpPr>
          <p:nvPr/>
        </p:nvSpPr>
        <p:spPr>
          <a:xfrm>
            <a:off x="938963" y="5662613"/>
            <a:ext cx="4086228" cy="433388"/>
          </a:xfrm>
          <a:prstGeom prst="rect">
            <a:avLst/>
          </a:prstGeom>
        </p:spPr>
        <p:txBody>
          <a:bodyPr/>
          <a:lstStyle>
            <a:lvl1pPr marL="45720" indent="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Tx/>
              <a:buSzPct val="80000"/>
              <a:buFont typeface="Corbel" pitchFamily="34" charset="0"/>
              <a:buNone/>
              <a:defRPr sz="1200" b="0" kern="1200">
                <a:solidFill>
                  <a:schemeClr val="tx1"/>
                </a:solidFill>
                <a:latin typeface="Helvetica Neue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Pct val="80000"/>
              <a:buFont typeface="Corbel" pitchFamily="34" charset="0"/>
              <a:buChar char="•"/>
              <a:defRPr sz="2000" b="0" kern="1200">
                <a:solidFill>
                  <a:schemeClr val="tx1"/>
                </a:solidFill>
                <a:latin typeface="Helvetica Neue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Pct val="80000"/>
              <a:buFont typeface="Corbel" pitchFamily="34" charset="0"/>
              <a:buChar char="•"/>
              <a:defRPr sz="1800" b="0" kern="1200">
                <a:solidFill>
                  <a:schemeClr val="tx1"/>
                </a:solidFill>
                <a:latin typeface="Helvetica Neue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Pct val="80000"/>
              <a:buFont typeface="Corbel" pitchFamily="34" charset="0"/>
              <a:buChar char="•"/>
              <a:defRPr sz="1600" b="0" kern="1200">
                <a:solidFill>
                  <a:schemeClr val="tx1"/>
                </a:solidFill>
                <a:latin typeface="Helvetica Neue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Pct val="80000"/>
              <a:buFont typeface="Corbel" pitchFamily="34" charset="0"/>
              <a:buChar char="•"/>
              <a:defRPr sz="1600" b="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91" dirty="0">
              <a:latin typeface="+mj-lt"/>
            </a:endParaRPr>
          </a:p>
          <a:p>
            <a:endParaRPr lang="en-US" sz="991" dirty="0">
              <a:latin typeface="+mj-lt"/>
            </a:endParaRPr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286C5E2D-91E5-4A9C-A4D2-D1700C0F8F8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799" y="6191114"/>
            <a:ext cx="8956659" cy="58433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E48992EB-C9EC-4CE5-8FB4-AB7317FCE5A2}"/>
              </a:ext>
            </a:extLst>
          </p:cNvPr>
          <p:cNvSpPr txBox="1">
            <a:spLocks/>
          </p:cNvSpPr>
          <p:nvPr userDrawn="1"/>
        </p:nvSpPr>
        <p:spPr>
          <a:xfrm>
            <a:off x="938963" y="5662613"/>
            <a:ext cx="4086228" cy="433388"/>
          </a:xfrm>
          <a:prstGeom prst="rect">
            <a:avLst/>
          </a:prstGeom>
        </p:spPr>
        <p:txBody>
          <a:bodyPr/>
          <a:lstStyle>
            <a:lvl1pPr marL="45720" indent="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Tx/>
              <a:buSzPct val="80000"/>
              <a:buFont typeface="Corbel" pitchFamily="34" charset="0"/>
              <a:buNone/>
              <a:defRPr sz="1200" b="0" kern="1200">
                <a:solidFill>
                  <a:schemeClr val="tx1"/>
                </a:solidFill>
                <a:latin typeface="Helvetica Neue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Pct val="80000"/>
              <a:buFont typeface="Corbel" pitchFamily="34" charset="0"/>
              <a:buChar char="•"/>
              <a:defRPr sz="2000" b="0" kern="1200">
                <a:solidFill>
                  <a:schemeClr val="tx1"/>
                </a:solidFill>
                <a:latin typeface="Helvetica Neue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Pct val="80000"/>
              <a:buFont typeface="Corbel" pitchFamily="34" charset="0"/>
              <a:buChar char="•"/>
              <a:defRPr sz="1800" b="0" kern="1200">
                <a:solidFill>
                  <a:schemeClr val="tx1"/>
                </a:solidFill>
                <a:latin typeface="Helvetica Neue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Pct val="80000"/>
              <a:buFont typeface="Corbel" pitchFamily="34" charset="0"/>
              <a:buChar char="•"/>
              <a:defRPr sz="1600" b="0" kern="1200">
                <a:solidFill>
                  <a:schemeClr val="tx1"/>
                </a:solidFill>
                <a:latin typeface="Helvetica Neue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Pct val="80000"/>
              <a:buFont typeface="Corbel" pitchFamily="34" charset="0"/>
              <a:buChar char="•"/>
              <a:defRPr sz="1600" b="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91" dirty="0">
              <a:latin typeface="+mj-lt"/>
            </a:endParaRPr>
          </a:p>
          <a:p>
            <a:endParaRPr lang="en-US" sz="991" dirty="0">
              <a:latin typeface="+mj-lt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690F0B-FAFC-431A-B77A-224AC714785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2094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734" y="882376"/>
            <a:ext cx="8222742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940" b="0" cap="none" baseline="0">
                <a:solidFill>
                  <a:schemeClr val="tx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0364" y="3869670"/>
            <a:ext cx="7233485" cy="1388165"/>
          </a:xfrm>
        </p:spPr>
        <p:txBody>
          <a:bodyPr>
            <a:noAutofit/>
          </a:bodyPr>
          <a:lstStyle>
            <a:lvl1pPr marL="0" indent="0" algn="ctr">
              <a:buNone/>
              <a:defRPr sz="3631" b="0" i="1">
                <a:solidFill>
                  <a:schemeClr val="bg1">
                    <a:lumMod val="65000"/>
                  </a:schemeClr>
                </a:solidFill>
                <a:latin typeface="Georgia" panose="02040502050405020303" pitchFamily="18" charset="0"/>
              </a:defRPr>
            </a:lvl1pPr>
            <a:lvl2pPr marL="377133" indent="0" algn="ctr">
              <a:buNone/>
              <a:defRPr sz="1816"/>
            </a:lvl2pPr>
            <a:lvl3pPr marL="754268" indent="0" algn="ctr">
              <a:buNone/>
              <a:defRPr sz="1816"/>
            </a:lvl3pPr>
            <a:lvl4pPr marL="1131402" indent="0" algn="ctr">
              <a:buNone/>
              <a:defRPr sz="1651"/>
            </a:lvl4pPr>
            <a:lvl5pPr marL="1508536" indent="0" algn="ctr">
              <a:buNone/>
              <a:defRPr sz="1651"/>
            </a:lvl5pPr>
            <a:lvl6pPr marL="1885668" indent="0" algn="ctr">
              <a:buNone/>
              <a:defRPr sz="1651"/>
            </a:lvl6pPr>
            <a:lvl7pPr marL="2262802" indent="0" algn="ctr">
              <a:buNone/>
              <a:defRPr sz="1651"/>
            </a:lvl7pPr>
            <a:lvl8pPr marL="2639934" indent="0" algn="ctr">
              <a:buNone/>
              <a:defRPr sz="1651"/>
            </a:lvl8pPr>
            <a:lvl9pPr marL="3017067" indent="0" algn="ctr">
              <a:buNone/>
              <a:defRPr sz="165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630498" y="3869633"/>
            <a:ext cx="678942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48520A-6D12-4008-A5A0-0F16F1B030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09897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168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2800" y="1173575"/>
            <a:ext cx="8222742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none" baseline="0">
                <a:latin typeface="Georgia Pro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691" y="4154521"/>
            <a:ext cx="7234504" cy="136380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sz="4000" b="0" i="1" smtClean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pPr marL="0" lvl="0" indent="0" algn="ctr">
              <a:buNone/>
            </a:pPr>
            <a:r>
              <a:rPr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634509" y="4020408"/>
            <a:ext cx="6789421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BA3CC17-A71E-43E2-8893-061E2945F3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69683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3622" y="970899"/>
            <a:ext cx="4476921" cy="860957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980" b="1"/>
            </a:lvl1pPr>
            <a:lvl2pPr marL="377133" indent="0">
              <a:buNone/>
              <a:defRPr sz="1651" b="1"/>
            </a:lvl2pPr>
            <a:lvl3pPr marL="754268" indent="0">
              <a:buNone/>
              <a:defRPr sz="1487" b="1"/>
            </a:lvl3pPr>
            <a:lvl4pPr marL="1131402" indent="0">
              <a:buNone/>
              <a:defRPr sz="1320" b="1"/>
            </a:lvl4pPr>
            <a:lvl5pPr marL="1508536" indent="0">
              <a:buNone/>
              <a:defRPr sz="1320" b="1"/>
            </a:lvl5pPr>
            <a:lvl6pPr marL="1885668" indent="0">
              <a:buNone/>
              <a:defRPr sz="1320" b="1"/>
            </a:lvl6pPr>
            <a:lvl7pPr marL="2262802" indent="0">
              <a:buNone/>
              <a:defRPr sz="1320" b="1"/>
            </a:lvl7pPr>
            <a:lvl8pPr marL="2639934" indent="0">
              <a:buNone/>
              <a:defRPr sz="1320" b="1"/>
            </a:lvl8pPr>
            <a:lvl9pPr marL="3017067" indent="0">
              <a:buNone/>
              <a:defRPr sz="132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4679" y="1949128"/>
            <a:ext cx="4476921" cy="4522485"/>
          </a:xfrm>
        </p:spPr>
        <p:txBody>
          <a:bodyPr/>
          <a:lstStyle>
            <a:lvl1pPr>
              <a:defRPr sz="1816"/>
            </a:lvl1pPr>
            <a:lvl2pPr>
              <a:defRPr sz="1651"/>
            </a:lvl2pPr>
            <a:lvl3pPr>
              <a:defRPr sz="1487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6743" y="970580"/>
            <a:ext cx="4375717" cy="900143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980" b="1"/>
            </a:lvl1pPr>
            <a:lvl2pPr marL="377133" indent="0">
              <a:buNone/>
              <a:defRPr sz="1651" b="1"/>
            </a:lvl2pPr>
            <a:lvl3pPr marL="754268" indent="0">
              <a:buNone/>
              <a:defRPr sz="1487" b="1"/>
            </a:lvl3pPr>
            <a:lvl4pPr marL="1131402" indent="0">
              <a:buNone/>
              <a:defRPr sz="1320" b="1"/>
            </a:lvl4pPr>
            <a:lvl5pPr marL="1508536" indent="0">
              <a:buNone/>
              <a:defRPr sz="1320" b="1"/>
            </a:lvl5pPr>
            <a:lvl6pPr marL="1885668" indent="0">
              <a:buNone/>
              <a:defRPr sz="1320" b="1"/>
            </a:lvl6pPr>
            <a:lvl7pPr marL="2262802" indent="0">
              <a:buNone/>
              <a:defRPr sz="1320" b="1"/>
            </a:lvl7pPr>
            <a:lvl8pPr marL="2639934" indent="0">
              <a:buNone/>
              <a:defRPr sz="1320" b="1"/>
            </a:lvl8pPr>
            <a:lvl9pPr marL="3017067" indent="0">
              <a:buNone/>
              <a:defRPr sz="132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66743" y="1949128"/>
            <a:ext cx="4384659" cy="4527872"/>
          </a:xfrm>
        </p:spPr>
        <p:txBody>
          <a:bodyPr/>
          <a:lstStyle>
            <a:lvl1pPr>
              <a:defRPr sz="1816"/>
            </a:lvl1pPr>
            <a:lvl2pPr>
              <a:defRPr sz="1651"/>
            </a:lvl2pPr>
            <a:lvl3pPr>
              <a:defRPr sz="1487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9">
            <a:extLst>
              <a:ext uri="{FF2B5EF4-FFF2-40B4-BE49-F238E27FC236}">
                <a16:creationId xmlns:a16="http://schemas.microsoft.com/office/drawing/2014/main" id="{8924B4FA-12A9-402E-B675-6ABF01CC608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97558" y="6163357"/>
            <a:ext cx="8944902" cy="61209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D89C23C-C961-41B5-9150-42739AEFC1B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4631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9">
            <a:extLst>
              <a:ext uri="{FF2B5EF4-FFF2-40B4-BE49-F238E27FC236}">
                <a16:creationId xmlns:a16="http://schemas.microsoft.com/office/drawing/2014/main" id="{919D9EC4-A6EA-4667-AE2A-4A14BFFE4C2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800" y="6172201"/>
            <a:ext cx="8956660" cy="6032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552F1-49E4-4C1A-B3CF-E6F4926DAA0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0582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425983-A7CD-4EB3-A82D-D9703FCF67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183336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1097280"/>
            <a:ext cx="3243834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971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031" y="1097280"/>
            <a:ext cx="4299966" cy="4663440"/>
          </a:xfrm>
        </p:spPr>
        <p:txBody>
          <a:bodyPr/>
          <a:lstStyle>
            <a:lvl1pPr>
              <a:defRPr sz="2640"/>
            </a:lvl1pPr>
            <a:lvl2pPr>
              <a:defRPr sz="2311"/>
            </a:lvl2pPr>
            <a:lvl3pPr>
              <a:defRPr sz="1980"/>
            </a:lvl3pPr>
            <a:lvl4pPr>
              <a:defRPr sz="1651"/>
            </a:lvl4pPr>
            <a:lvl5pPr>
              <a:defRPr sz="1651"/>
            </a:lvl5pPr>
            <a:lvl6pPr>
              <a:defRPr sz="1651"/>
            </a:lvl6pPr>
            <a:lvl7pPr>
              <a:defRPr sz="1651"/>
            </a:lvl7pPr>
            <a:lvl8pPr>
              <a:defRPr sz="1651"/>
            </a:lvl8pPr>
            <a:lvl9pPr>
              <a:defRPr sz="165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975" y="2834640"/>
            <a:ext cx="3243834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27"/>
              </a:spcBef>
              <a:buNone/>
              <a:defRPr sz="1403"/>
            </a:lvl1pPr>
            <a:lvl2pPr marL="377133" indent="0">
              <a:buNone/>
              <a:defRPr sz="991"/>
            </a:lvl2pPr>
            <a:lvl3pPr marL="754268" indent="0">
              <a:buNone/>
              <a:defRPr sz="827"/>
            </a:lvl3pPr>
            <a:lvl4pPr marL="1131402" indent="0">
              <a:buNone/>
              <a:defRPr sz="743"/>
            </a:lvl4pPr>
            <a:lvl5pPr marL="1508536" indent="0">
              <a:buNone/>
              <a:defRPr sz="743"/>
            </a:lvl5pPr>
            <a:lvl6pPr marL="1885668" indent="0">
              <a:buNone/>
              <a:defRPr sz="743"/>
            </a:lvl6pPr>
            <a:lvl7pPr marL="2262802" indent="0">
              <a:buNone/>
              <a:defRPr sz="743"/>
            </a:lvl7pPr>
            <a:lvl8pPr marL="2639934" indent="0">
              <a:buNone/>
              <a:defRPr sz="743"/>
            </a:lvl8pPr>
            <a:lvl9pPr marL="3017067" indent="0">
              <a:buNone/>
              <a:defRPr sz="7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547D5D-49BF-42A2-97D3-503A162EA1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21803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1097280"/>
            <a:ext cx="3243834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971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65929" y="1069846"/>
            <a:ext cx="5108390" cy="48737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311"/>
            </a:lvl1pPr>
            <a:lvl2pPr marL="377133" indent="0">
              <a:buNone/>
              <a:defRPr sz="2311"/>
            </a:lvl2pPr>
            <a:lvl3pPr marL="754268" indent="0">
              <a:buNone/>
              <a:defRPr sz="1980"/>
            </a:lvl3pPr>
            <a:lvl4pPr marL="1131402" indent="0">
              <a:buNone/>
              <a:defRPr sz="1651"/>
            </a:lvl4pPr>
            <a:lvl5pPr marL="1508536" indent="0">
              <a:buNone/>
              <a:defRPr sz="1651"/>
            </a:lvl5pPr>
            <a:lvl6pPr marL="1885668" indent="0">
              <a:buNone/>
              <a:defRPr sz="1651"/>
            </a:lvl6pPr>
            <a:lvl7pPr marL="2262802" indent="0">
              <a:buNone/>
              <a:defRPr sz="1651"/>
            </a:lvl7pPr>
            <a:lvl8pPr marL="2639934" indent="0">
              <a:buNone/>
              <a:defRPr sz="1651"/>
            </a:lvl8pPr>
            <a:lvl9pPr marL="3017067" indent="0">
              <a:buNone/>
              <a:defRPr sz="165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975" y="2834640"/>
            <a:ext cx="3163221" cy="292425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27"/>
              </a:spcBef>
              <a:buNone/>
              <a:defRPr sz="1403"/>
            </a:lvl1pPr>
            <a:lvl2pPr marL="377133" indent="0">
              <a:buNone/>
              <a:defRPr sz="991"/>
            </a:lvl2pPr>
            <a:lvl3pPr marL="754268" indent="0">
              <a:buNone/>
              <a:defRPr sz="827"/>
            </a:lvl3pPr>
            <a:lvl4pPr marL="1131402" indent="0">
              <a:buNone/>
              <a:defRPr sz="743"/>
            </a:lvl4pPr>
            <a:lvl5pPr marL="1508536" indent="0">
              <a:buNone/>
              <a:defRPr sz="743"/>
            </a:lvl5pPr>
            <a:lvl6pPr marL="1885668" indent="0">
              <a:buNone/>
              <a:defRPr sz="743"/>
            </a:lvl6pPr>
            <a:lvl7pPr marL="2262802" indent="0">
              <a:buNone/>
              <a:defRPr sz="743"/>
            </a:lvl7pPr>
            <a:lvl8pPr marL="2639934" indent="0">
              <a:buNone/>
              <a:defRPr sz="743"/>
            </a:lvl8pPr>
            <a:lvl9pPr marL="3017067" indent="0">
              <a:buNone/>
              <a:defRPr sz="7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7CD3692-29E0-4739-A562-BE379FFCF8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10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990600"/>
            <a:ext cx="8956660" cy="544358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A105F0F-8C7E-4886-A0B5-DB33C4AB64F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800" y="6172201"/>
            <a:ext cx="8956659" cy="592954"/>
          </a:xfrm>
        </p:spPr>
        <p:txBody>
          <a:bodyPr anchor="b">
            <a:normAutofit/>
          </a:bodyPr>
          <a:lstStyle>
            <a:lvl1pPr marL="37714" indent="0">
              <a:buNone/>
              <a:defRPr sz="1200"/>
            </a:lvl1pPr>
          </a:lstStyle>
          <a:p>
            <a:pPr lvl="0"/>
            <a:r>
              <a:rPr lang="en-US" dirty="0"/>
              <a:t>Source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3AB1A87-AB3B-4B1E-A253-8E1E8EF6157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99978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29C11F-51CC-432C-867B-B88EB9F2FE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73069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6" y="762000"/>
            <a:ext cx="1917383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8" y="762000"/>
            <a:ext cx="6129338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9148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956659" cy="5486400"/>
          </a:xfrm>
        </p:spPr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A105F0F-8C7E-4886-A0B5-DB33C4AB64F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800" y="6194424"/>
            <a:ext cx="8956659" cy="58102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2AD3FAC-43D3-4F41-B6E2-64FB4606FBA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20199654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974777" y="82550"/>
            <a:ext cx="8667683" cy="809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760" y="990599"/>
            <a:ext cx="4346440" cy="5486400"/>
          </a:xfrm>
        </p:spPr>
        <p:txBody>
          <a:bodyPr/>
          <a:lstStyle>
            <a:lvl1pPr>
              <a:defRPr sz="1651"/>
            </a:lvl1pPr>
            <a:lvl2pPr>
              <a:defRPr sz="1500"/>
            </a:lvl2pPr>
            <a:lvl3pPr>
              <a:defRPr sz="1351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9060" y="990599"/>
            <a:ext cx="4343400" cy="5486400"/>
          </a:xfrm>
        </p:spPr>
        <p:txBody>
          <a:bodyPr/>
          <a:lstStyle>
            <a:lvl1pPr>
              <a:defRPr sz="1651"/>
            </a:lvl1pPr>
            <a:lvl2pPr>
              <a:defRPr sz="1500"/>
            </a:lvl2pPr>
            <a:lvl3pPr>
              <a:defRPr sz="1351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170F0CA9-0F77-4AB1-97A1-1C7CAC97A0E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7033" y="6172201"/>
            <a:ext cx="8959700" cy="6032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D8BFB8-324D-454E-A369-C24E5302070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3613724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8" y="930944"/>
            <a:ext cx="3733802" cy="1743553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2244" y="457200"/>
            <a:ext cx="5100216" cy="6019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8" y="2667000"/>
            <a:ext cx="3733801" cy="35052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11D3FAEB-B554-4A36-91A0-3D7F361BD97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799" y="6172200"/>
            <a:ext cx="8956661" cy="6032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71D52A-91CF-4F6F-AF06-73B75379235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21105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1069849"/>
            <a:ext cx="3448794" cy="1673352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21020" y="1069849"/>
            <a:ext cx="5374928" cy="5330951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974" y="2834640"/>
            <a:ext cx="3448795" cy="322403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F4DA9D0D-B221-477C-B5E1-866B2A6081D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800" y="6150109"/>
            <a:ext cx="8956660" cy="62534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911AD2-8FBE-462D-9750-99C2F1C654E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24715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90600"/>
            <a:ext cx="8582023" cy="46481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A2F654E2-6901-4105-BD9A-B42AE8F4AE6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800" y="6172200"/>
            <a:ext cx="8956660" cy="6032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8CBE4A7-763A-4FE0-BBA6-81A3EAB2AE6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72943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5994" y="53696"/>
            <a:ext cx="8625205" cy="70830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8915400" cy="5486400"/>
          </a:xfrm>
        </p:spPr>
        <p:txBody>
          <a:bodyPr/>
          <a:lstStyle>
            <a:lvl1pPr marL="34289" indent="0">
              <a:buNone/>
              <a:defRPr b="0"/>
            </a:lvl1pPr>
            <a:lvl2pPr marL="205734" indent="0">
              <a:buNone/>
              <a:defRPr b="0"/>
            </a:lvl2pPr>
            <a:lvl3pPr marL="411469" indent="0">
              <a:buNone/>
              <a:defRPr b="0"/>
            </a:lvl3pPr>
            <a:lvl4pPr marL="617204" indent="0">
              <a:buNone/>
              <a:defRPr b="0"/>
            </a:lvl4pPr>
            <a:lvl5pPr marL="782940" indent="0">
              <a:buNone/>
              <a:defRPr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9CDDCFC-9E01-427F-831B-77B33771CD41}"/>
              </a:ext>
            </a:extLst>
          </p:cNvPr>
          <p:cNvSpPr txBox="1">
            <a:spLocks/>
          </p:cNvSpPr>
          <p:nvPr userDrawn="1"/>
        </p:nvSpPr>
        <p:spPr>
          <a:xfrm>
            <a:off x="938963" y="5662613"/>
            <a:ext cx="4086228" cy="433388"/>
          </a:xfrm>
          <a:prstGeom prst="rect">
            <a:avLst/>
          </a:prstGeom>
        </p:spPr>
        <p:txBody>
          <a:bodyPr/>
          <a:lstStyle>
            <a:lvl1pPr marL="45720" indent="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Tx/>
              <a:buSzPct val="80000"/>
              <a:buFont typeface="Corbel" pitchFamily="34" charset="0"/>
              <a:buNone/>
              <a:defRPr sz="1200" b="0" kern="1200">
                <a:solidFill>
                  <a:schemeClr val="tx1"/>
                </a:solidFill>
                <a:latin typeface="Helvetica Neue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Pct val="80000"/>
              <a:buFont typeface="Corbel" pitchFamily="34" charset="0"/>
              <a:buChar char="•"/>
              <a:defRPr sz="2000" b="0" kern="1200">
                <a:solidFill>
                  <a:schemeClr val="tx1"/>
                </a:solidFill>
                <a:latin typeface="Helvetica Neue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Pct val="80000"/>
              <a:buFont typeface="Corbel" pitchFamily="34" charset="0"/>
              <a:buChar char="•"/>
              <a:defRPr sz="1800" b="0" kern="1200">
                <a:solidFill>
                  <a:schemeClr val="tx1"/>
                </a:solidFill>
                <a:latin typeface="Helvetica Neue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Pct val="80000"/>
              <a:buFont typeface="Corbel" pitchFamily="34" charset="0"/>
              <a:buChar char="•"/>
              <a:defRPr sz="1600" b="0" kern="1200">
                <a:solidFill>
                  <a:schemeClr val="tx1"/>
                </a:solidFill>
                <a:latin typeface="Helvetica Neue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Tx/>
              <a:buSzPct val="80000"/>
              <a:buFont typeface="Corbel" pitchFamily="34" charset="0"/>
              <a:buChar char="•"/>
              <a:defRPr sz="1600" b="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91" dirty="0">
              <a:latin typeface="+mj-lt"/>
            </a:endParaRPr>
          </a:p>
          <a:p>
            <a:endParaRPr lang="en-US" sz="991" dirty="0">
              <a:latin typeface="+mj-lt"/>
            </a:endParaRPr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286C5E2D-91E5-4A9C-A4D2-D1700C0F8F8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800" y="6172201"/>
            <a:ext cx="8915399" cy="6032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72EE7-3AFE-45DE-9ACD-6EAD46507C9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42757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08323"/>
            <a:ext cx="4356521" cy="4641354"/>
          </a:xfrm>
        </p:spPr>
        <p:txBody>
          <a:bodyPr/>
          <a:lstStyle>
            <a:lvl1pPr>
              <a:defRPr sz="1816"/>
            </a:lvl1pPr>
            <a:lvl2pPr>
              <a:defRPr sz="1651"/>
            </a:lvl2pPr>
            <a:lvl3pPr>
              <a:defRPr sz="1487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3605" y="1093278"/>
            <a:ext cx="4356521" cy="4641354"/>
          </a:xfrm>
        </p:spPr>
        <p:txBody>
          <a:bodyPr/>
          <a:lstStyle>
            <a:lvl1pPr>
              <a:defRPr sz="1816"/>
            </a:lvl1pPr>
            <a:lvl2pPr>
              <a:defRPr sz="1651"/>
            </a:lvl2pPr>
            <a:lvl3pPr>
              <a:defRPr sz="1487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5327664F-AFBD-415E-BB7B-0C6D793944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800" y="6467339"/>
            <a:ext cx="6233592" cy="30811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E56FF8-F8D9-44CC-84F0-93945CB585D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88106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2800" y="1173575"/>
            <a:ext cx="8222742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none" baseline="0">
                <a:latin typeface="Georgia Pro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691" y="4154521"/>
            <a:ext cx="7234504" cy="1363807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sz="4000" b="0" i="1" smtClean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634509" y="4020408"/>
            <a:ext cx="6789421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6ACF78C-0443-4536-B6F7-2EE0AAE187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2775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2800" y="1173575"/>
            <a:ext cx="8222742" cy="292608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6000" b="0" cap="none" baseline="0" dirty="0">
                <a:latin typeface="Georgia" panose="02040502050405020303" pitchFamily="18" charset="0"/>
              </a:defRPr>
            </a:lvl1pPr>
          </a:lstStyle>
          <a:p>
            <a:pPr lvl="0" algn="ctr">
              <a:lnSpc>
                <a:spcPct val="85000"/>
              </a:lnSpc>
            </a:pPr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691" y="4154521"/>
            <a:ext cx="7234504" cy="1363807"/>
          </a:xfrm>
        </p:spPr>
        <p:txBody>
          <a:bodyPr vert="horz" lIns="91440" tIns="45720" rIns="91440" bIns="45720" rtlCol="0">
            <a:normAutofit/>
          </a:bodyPr>
          <a:lstStyle>
            <a:lvl1pPr algn="l">
              <a:defRPr lang="en-US" sz="4400" b="0" i="1" smtClean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pPr marL="0" lvl="0" indent="0" algn="ctr">
              <a:buNone/>
            </a:pPr>
            <a:r>
              <a:rPr lang="en-US" dirty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634492" y="4020408"/>
            <a:ext cx="6789421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4814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6879"/>
            <a:ext cx="4305294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980" b="1"/>
            </a:lvl1pPr>
            <a:lvl2pPr marL="377133" indent="0">
              <a:buNone/>
              <a:defRPr sz="1651" b="1"/>
            </a:lvl2pPr>
            <a:lvl3pPr marL="754268" indent="0">
              <a:buNone/>
              <a:defRPr sz="1487" b="1"/>
            </a:lvl3pPr>
            <a:lvl4pPr marL="1131402" indent="0">
              <a:buNone/>
              <a:defRPr sz="1320" b="1"/>
            </a:lvl4pPr>
            <a:lvl5pPr marL="1508536" indent="0">
              <a:buNone/>
              <a:defRPr sz="1320" b="1"/>
            </a:lvl5pPr>
            <a:lvl6pPr marL="1885668" indent="0">
              <a:buNone/>
              <a:defRPr sz="1320" b="1"/>
            </a:lvl6pPr>
            <a:lvl7pPr marL="2262802" indent="0">
              <a:buNone/>
              <a:defRPr sz="1320" b="1"/>
            </a:lvl7pPr>
            <a:lvl8pPr marL="2639934" indent="0">
              <a:buNone/>
              <a:defRPr sz="1320" b="1"/>
            </a:lvl8pPr>
            <a:lvl9pPr marL="3017067" indent="0">
              <a:buNone/>
              <a:defRPr sz="1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769998"/>
            <a:ext cx="4305294" cy="4707001"/>
          </a:xfrm>
        </p:spPr>
        <p:txBody>
          <a:bodyPr/>
          <a:lstStyle>
            <a:lvl1pPr>
              <a:defRPr sz="1816"/>
            </a:lvl1pPr>
            <a:lvl2pPr>
              <a:defRPr sz="1651"/>
            </a:lvl2pPr>
            <a:lvl3pPr>
              <a:defRPr sz="1487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586" y="916879"/>
            <a:ext cx="4481873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980" b="1"/>
            </a:lvl1pPr>
            <a:lvl2pPr marL="377133" indent="0">
              <a:buNone/>
              <a:defRPr sz="1651" b="1"/>
            </a:lvl2pPr>
            <a:lvl3pPr marL="754268" indent="0">
              <a:buNone/>
              <a:defRPr sz="1487" b="1"/>
            </a:lvl3pPr>
            <a:lvl4pPr marL="1131402" indent="0">
              <a:buNone/>
              <a:defRPr sz="1320" b="1"/>
            </a:lvl4pPr>
            <a:lvl5pPr marL="1508536" indent="0">
              <a:buNone/>
              <a:defRPr sz="1320" b="1"/>
            </a:lvl5pPr>
            <a:lvl6pPr marL="1885668" indent="0">
              <a:buNone/>
              <a:defRPr sz="1320" b="1"/>
            </a:lvl6pPr>
            <a:lvl7pPr marL="2262802" indent="0">
              <a:buNone/>
              <a:defRPr sz="1320" b="1"/>
            </a:lvl7pPr>
            <a:lvl8pPr marL="2639934" indent="0">
              <a:buNone/>
              <a:defRPr sz="1320" b="1"/>
            </a:lvl8pPr>
            <a:lvl9pPr marL="3017067" indent="0">
              <a:buNone/>
              <a:defRPr sz="1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586" y="1770317"/>
            <a:ext cx="4481873" cy="4707001"/>
          </a:xfrm>
        </p:spPr>
        <p:txBody>
          <a:bodyPr/>
          <a:lstStyle>
            <a:lvl1pPr>
              <a:defRPr sz="1816"/>
            </a:lvl1pPr>
            <a:lvl2pPr>
              <a:defRPr sz="1651"/>
            </a:lvl2pPr>
            <a:lvl3pPr>
              <a:defRPr sz="1487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9">
            <a:extLst>
              <a:ext uri="{FF2B5EF4-FFF2-40B4-BE49-F238E27FC236}">
                <a16:creationId xmlns:a16="http://schemas.microsoft.com/office/drawing/2014/main" id="{8924B4FA-12A9-402E-B675-6ABF01CC608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799" y="6172200"/>
            <a:ext cx="8956659" cy="60324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CEE6E6-5072-4015-8E1F-9EA5C312F47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729166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9">
            <a:extLst>
              <a:ext uri="{FF2B5EF4-FFF2-40B4-BE49-F238E27FC236}">
                <a16:creationId xmlns:a16="http://schemas.microsoft.com/office/drawing/2014/main" id="{919D9EC4-A6EA-4667-AE2A-4A14BFFE4C2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800" y="6172201"/>
            <a:ext cx="8956660" cy="6032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0CEEC-1CD3-4532-A92A-5615F0C4E56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685720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3DE871-F714-4BA0-A690-DFEEAF9BBD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00654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3631938" cy="2040878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971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030" y="1097279"/>
            <a:ext cx="4814429" cy="5478145"/>
          </a:xfrm>
        </p:spPr>
        <p:txBody>
          <a:bodyPr/>
          <a:lstStyle>
            <a:lvl1pPr>
              <a:defRPr sz="2640"/>
            </a:lvl1pPr>
            <a:lvl2pPr>
              <a:defRPr sz="2311"/>
            </a:lvl2pPr>
            <a:lvl3pPr>
              <a:defRPr sz="1980"/>
            </a:lvl3pPr>
            <a:lvl4pPr>
              <a:defRPr sz="1651"/>
            </a:lvl4pPr>
            <a:lvl5pPr>
              <a:defRPr sz="1651"/>
            </a:lvl5pPr>
            <a:lvl6pPr>
              <a:defRPr sz="1651"/>
            </a:lvl6pPr>
            <a:lvl7pPr>
              <a:defRPr sz="1651"/>
            </a:lvl7pPr>
            <a:lvl8pPr>
              <a:defRPr sz="1651"/>
            </a:lvl8pPr>
            <a:lvl9pPr>
              <a:defRPr sz="165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819400"/>
            <a:ext cx="3631938" cy="354468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27"/>
              </a:spcBef>
              <a:buNone/>
              <a:defRPr sz="1403"/>
            </a:lvl1pPr>
            <a:lvl2pPr marL="377133" indent="0">
              <a:buNone/>
              <a:defRPr sz="991"/>
            </a:lvl2pPr>
            <a:lvl3pPr marL="754268" indent="0">
              <a:buNone/>
              <a:defRPr sz="827"/>
            </a:lvl3pPr>
            <a:lvl4pPr marL="1131402" indent="0">
              <a:buNone/>
              <a:defRPr sz="743"/>
            </a:lvl4pPr>
            <a:lvl5pPr marL="1508536" indent="0">
              <a:buNone/>
              <a:defRPr sz="743"/>
            </a:lvl5pPr>
            <a:lvl6pPr marL="1885668" indent="0">
              <a:buNone/>
              <a:defRPr sz="743"/>
            </a:lvl6pPr>
            <a:lvl7pPr marL="2262802" indent="0">
              <a:buNone/>
              <a:defRPr sz="743"/>
            </a:lvl7pPr>
            <a:lvl8pPr marL="2639934" indent="0">
              <a:buNone/>
              <a:defRPr sz="743"/>
            </a:lvl8pPr>
            <a:lvl9pPr marL="3017067" indent="0">
              <a:buNone/>
              <a:defRPr sz="74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A557A8E-FB2E-4BAA-9EC9-AF567F0639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801131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1097280"/>
            <a:ext cx="3243834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971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65929" y="1069846"/>
            <a:ext cx="5108390" cy="48737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311"/>
            </a:lvl1pPr>
            <a:lvl2pPr marL="377133" indent="0">
              <a:buNone/>
              <a:defRPr sz="2311"/>
            </a:lvl2pPr>
            <a:lvl3pPr marL="754268" indent="0">
              <a:buNone/>
              <a:defRPr sz="1980"/>
            </a:lvl3pPr>
            <a:lvl4pPr marL="1131402" indent="0">
              <a:buNone/>
              <a:defRPr sz="1651"/>
            </a:lvl4pPr>
            <a:lvl5pPr marL="1508536" indent="0">
              <a:buNone/>
              <a:defRPr sz="1651"/>
            </a:lvl5pPr>
            <a:lvl6pPr marL="1885668" indent="0">
              <a:buNone/>
              <a:defRPr sz="1651"/>
            </a:lvl6pPr>
            <a:lvl7pPr marL="2262802" indent="0">
              <a:buNone/>
              <a:defRPr sz="1651"/>
            </a:lvl7pPr>
            <a:lvl8pPr marL="2639934" indent="0">
              <a:buNone/>
              <a:defRPr sz="1651"/>
            </a:lvl8pPr>
            <a:lvl9pPr marL="3017067" indent="0">
              <a:buNone/>
              <a:defRPr sz="1651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975" y="2834640"/>
            <a:ext cx="3163221" cy="292425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27"/>
              </a:spcBef>
              <a:buNone/>
              <a:defRPr sz="1403"/>
            </a:lvl1pPr>
            <a:lvl2pPr marL="377133" indent="0">
              <a:buNone/>
              <a:defRPr sz="991"/>
            </a:lvl2pPr>
            <a:lvl3pPr marL="754268" indent="0">
              <a:buNone/>
              <a:defRPr sz="827"/>
            </a:lvl3pPr>
            <a:lvl4pPr marL="1131402" indent="0">
              <a:buNone/>
              <a:defRPr sz="743"/>
            </a:lvl4pPr>
            <a:lvl5pPr marL="1508536" indent="0">
              <a:buNone/>
              <a:defRPr sz="743"/>
            </a:lvl5pPr>
            <a:lvl6pPr marL="1885668" indent="0">
              <a:buNone/>
              <a:defRPr sz="743"/>
            </a:lvl6pPr>
            <a:lvl7pPr marL="2262802" indent="0">
              <a:buNone/>
              <a:defRPr sz="743"/>
            </a:lvl7pPr>
            <a:lvl8pPr marL="2639934" indent="0">
              <a:buNone/>
              <a:defRPr sz="743"/>
            </a:lvl8pPr>
            <a:lvl9pPr marL="3017067" indent="0">
              <a:buNone/>
              <a:defRPr sz="7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6AF6695-3FD6-445B-96C4-5C9E42716E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613945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7051E2-A45F-4DA2-8486-5911B96EEA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394672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6" y="762000"/>
            <a:ext cx="1917383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8" y="762000"/>
            <a:ext cx="6129338" cy="54102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BFB6A-5F26-40E7-B67F-DF86DC33A2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608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974777" y="82550"/>
            <a:ext cx="8667683" cy="76757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00125"/>
            <a:ext cx="4448352" cy="5444354"/>
          </a:xfrm>
        </p:spPr>
        <p:txBody>
          <a:bodyPr/>
          <a:lstStyle>
            <a:lvl1pPr>
              <a:defRPr sz="1651"/>
            </a:lvl1pPr>
            <a:lvl2pPr>
              <a:defRPr sz="1500"/>
            </a:lvl2pPr>
            <a:lvl3pPr>
              <a:defRPr sz="1351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94106" y="990600"/>
            <a:ext cx="4448353" cy="5444354"/>
          </a:xfrm>
        </p:spPr>
        <p:txBody>
          <a:bodyPr/>
          <a:lstStyle>
            <a:lvl1pPr>
              <a:defRPr sz="1651"/>
            </a:lvl1pPr>
            <a:lvl2pPr>
              <a:defRPr sz="1500"/>
            </a:lvl2pPr>
            <a:lvl3pPr>
              <a:defRPr sz="1351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170F0CA9-0F77-4AB1-97A1-1C7CAC97A0E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799" y="6172201"/>
            <a:ext cx="8956659" cy="6032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84D768-6AEA-44AA-B6B3-45D75454EF2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240395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7801" y="983279"/>
            <a:ext cx="4340965" cy="5432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325" y="1590400"/>
            <a:ext cx="4343399" cy="4886600"/>
          </a:xfrm>
        </p:spPr>
        <p:txBody>
          <a:bodyPr/>
          <a:lstStyle>
            <a:lvl1pPr>
              <a:defRPr sz="1651"/>
            </a:lvl1pPr>
            <a:lvl2pPr>
              <a:defRPr sz="1500"/>
            </a:lvl2pPr>
            <a:lvl3pPr>
              <a:defRPr sz="1351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5998" y="980800"/>
            <a:ext cx="4436461" cy="5432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5998" y="1590400"/>
            <a:ext cx="4436461" cy="4886600"/>
          </a:xfrm>
        </p:spPr>
        <p:txBody>
          <a:bodyPr/>
          <a:lstStyle>
            <a:lvl1pPr>
              <a:defRPr sz="1651"/>
            </a:lvl1pPr>
            <a:lvl2pPr>
              <a:defRPr sz="1500"/>
            </a:lvl2pPr>
            <a:lvl3pPr>
              <a:defRPr sz="1351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D69D67-DC54-4E22-826D-EBD1E5BC1F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642458" y="6575425"/>
            <a:ext cx="401632" cy="200025"/>
          </a:xfrm>
        </p:spPr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D56348ED-938B-4E3A-970F-F779A129DCD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799" y="6172201"/>
            <a:ext cx="8956659" cy="6032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316662135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B2FAB-1C9D-47D7-B377-1E6FB6986B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7548162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D115A2-CF6F-465A-AED6-73D75C3AF8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3055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249" y="838200"/>
            <a:ext cx="3476625" cy="1600199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304800"/>
            <a:ext cx="5375260" cy="614836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9" y="2590800"/>
            <a:ext cx="3458075" cy="38623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11D3FAEB-B554-4A36-91A0-3D7F361BD97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5798" y="6172200"/>
            <a:ext cx="8956661" cy="60325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E7571B-C4AB-40EB-BB79-3E31B8DD7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1565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274" y="914400"/>
            <a:ext cx="3448794" cy="1873873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21020" y="431031"/>
            <a:ext cx="5221439" cy="596977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274" y="2879712"/>
            <a:ext cx="3448794" cy="35972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9">
            <a:extLst>
              <a:ext uri="{FF2B5EF4-FFF2-40B4-BE49-F238E27FC236}">
                <a16:creationId xmlns:a16="http://schemas.microsoft.com/office/drawing/2014/main" id="{F4DA9D0D-B221-477C-B5E1-866B2A6081D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76274" y="6194557"/>
            <a:ext cx="8966185" cy="58089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200" dirty="0"/>
            </a:lvl1pPr>
          </a:lstStyle>
          <a:p>
            <a:pPr marL="37714" lvl="0"/>
            <a:r>
              <a:rPr lang="en-US" dirty="0"/>
              <a:t>SOURCE: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733BF9-C0EA-4D86-8FA4-C89C279931F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1151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0"/>
            <a:ext cx="8956660" cy="556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575426"/>
            <a:ext cx="595290" cy="200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fld id="{6A3FBC69-D7A0-48A5-B000-19886A77C28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4777" y="82551"/>
            <a:ext cx="8667683" cy="7556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25476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  <p:sldLayoutId id="2147483909" r:id="rId13"/>
    <p:sldLayoutId id="2147483910" r:id="rId14"/>
    <p:sldLayoutId id="2147483911" r:id="rId15"/>
    <p:sldLayoutId id="2147483912" r:id="rId16"/>
    <p:sldLayoutId id="2147483913" r:id="rId17"/>
    <p:sldLayoutId id="2147483914" r:id="rId18"/>
    <p:sldLayoutId id="2147483915" r:id="rId19"/>
    <p:sldLayoutId id="2147483916" r:id="rId20"/>
    <p:sldLayoutId id="2147483917" r:id="rId21"/>
    <p:sldLayoutId id="2147483883" r:id="rId22"/>
    <p:sldLayoutId id="2147483885" r:id="rId23"/>
    <p:sldLayoutId id="2147483889" r:id="rId24"/>
    <p:sldLayoutId id="2147483890" r:id="rId25"/>
    <p:sldLayoutId id="2147483891" r:id="rId26"/>
    <p:sldLayoutId id="2147483893" r:id="rId27"/>
    <p:sldLayoutId id="2147483894" r:id="rId28"/>
    <p:sldLayoutId id="2147483872" r:id="rId29"/>
    <p:sldLayoutId id="2147483874" r:id="rId30"/>
    <p:sldLayoutId id="2147483875" r:id="rId31"/>
    <p:sldLayoutId id="2147483876" r:id="rId32"/>
    <p:sldLayoutId id="2147483877" r:id="rId33"/>
    <p:sldLayoutId id="2147483878" r:id="rId34"/>
    <p:sldLayoutId id="2147483879" r:id="rId35"/>
    <p:sldLayoutId id="2147483880" r:id="rId36"/>
  </p:sldLayoutIdLst>
  <p:hf hdr="0" ftr="0" dt="0"/>
  <p:txStyles>
    <p:titleStyle>
      <a:lvl1pPr algn="ctr" defTabSz="685783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" indent="0" algn="l" defTabSz="685783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None/>
        <a:defRPr sz="2000" b="0" kern="1200">
          <a:solidFill>
            <a:schemeClr val="tx1"/>
          </a:solidFill>
          <a:latin typeface="Helvetica Neue"/>
          <a:ea typeface="+mn-ea"/>
          <a:cs typeface="+mn-cs"/>
        </a:defRPr>
      </a:lvl1pPr>
      <a:lvl2pPr marL="205734" indent="0" algn="l" defTabSz="685783" rtl="0" eaLnBrk="1" latinLnBrk="0" hangingPunct="1">
        <a:lnSpc>
          <a:spcPct val="90000"/>
        </a:lnSpc>
        <a:spcBef>
          <a:spcPts val="151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None/>
        <a:defRPr sz="1800" b="0" kern="1200">
          <a:solidFill>
            <a:schemeClr val="tx1"/>
          </a:solidFill>
          <a:latin typeface="Helvetica Neue"/>
          <a:ea typeface="+mn-ea"/>
          <a:cs typeface="+mn-cs"/>
        </a:defRPr>
      </a:lvl2pPr>
      <a:lvl3pPr marL="411469" indent="0" algn="l" defTabSz="685783" rtl="0" eaLnBrk="1" latinLnBrk="0" hangingPunct="1">
        <a:lnSpc>
          <a:spcPct val="90000"/>
        </a:lnSpc>
        <a:spcBef>
          <a:spcPts val="151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None/>
        <a:defRPr sz="1600" b="0" kern="1200">
          <a:solidFill>
            <a:schemeClr val="tx1"/>
          </a:solidFill>
          <a:latin typeface="Helvetica Neue"/>
          <a:ea typeface="+mn-ea"/>
          <a:cs typeface="+mn-cs"/>
        </a:defRPr>
      </a:lvl3pPr>
      <a:lvl4pPr marL="617204" indent="0" algn="l" defTabSz="685783" rtl="0" eaLnBrk="1" latinLnBrk="0" hangingPunct="1">
        <a:lnSpc>
          <a:spcPct val="90000"/>
        </a:lnSpc>
        <a:spcBef>
          <a:spcPts val="151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None/>
        <a:defRPr sz="1400" b="0" kern="1200">
          <a:solidFill>
            <a:schemeClr val="tx1"/>
          </a:solidFill>
          <a:latin typeface="Helvetica Neue"/>
          <a:ea typeface="+mn-ea"/>
          <a:cs typeface="+mn-cs"/>
        </a:defRPr>
      </a:lvl4pPr>
      <a:lvl5pPr marL="782940" indent="0" algn="l" defTabSz="685783" rtl="0" eaLnBrk="1" latinLnBrk="0" hangingPunct="1">
        <a:lnSpc>
          <a:spcPct val="90000"/>
        </a:lnSpc>
        <a:spcBef>
          <a:spcPts val="151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None/>
        <a:defRPr sz="1400" b="0" kern="1200">
          <a:solidFill>
            <a:schemeClr val="tx1"/>
          </a:solidFill>
          <a:latin typeface="Helvetica Neue"/>
          <a:ea typeface="+mn-ea"/>
          <a:cs typeface="+mn-cs"/>
        </a:defRPr>
      </a:lvl5pPr>
      <a:lvl6pPr marL="1099973" indent="-171446" algn="l" defTabSz="685783" rtl="0" eaLnBrk="1" latinLnBrk="0" hangingPunct="1">
        <a:lnSpc>
          <a:spcPct val="90000"/>
        </a:lnSpc>
        <a:spcBef>
          <a:spcPts val="151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299968" indent="-171446" algn="l" defTabSz="685783" rtl="0" eaLnBrk="1" latinLnBrk="0" hangingPunct="1">
        <a:lnSpc>
          <a:spcPct val="90000"/>
        </a:lnSpc>
        <a:spcBef>
          <a:spcPts val="151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499963" indent="-171446" algn="l" defTabSz="685783" rtl="0" eaLnBrk="1" latinLnBrk="0" hangingPunct="1">
        <a:lnSpc>
          <a:spcPct val="90000"/>
        </a:lnSpc>
        <a:spcBef>
          <a:spcPts val="151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699958" indent="-171446" algn="l" defTabSz="685783" rtl="0" eaLnBrk="1" latinLnBrk="0" hangingPunct="1">
        <a:lnSpc>
          <a:spcPct val="90000"/>
        </a:lnSpc>
        <a:spcBef>
          <a:spcPts val="151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43951" y="1371600"/>
            <a:ext cx="8222742" cy="159865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5000" dirty="0">
                <a:solidFill>
                  <a:srgbClr val="0000CC"/>
                </a:solidFill>
              </a:rPr>
              <a:t>Drivers of Soaring Long-Term Deficits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1BF8CA2-F2E2-4E35-8D3E-0FD220DB7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962400"/>
            <a:ext cx="8223250" cy="2301875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accent6"/>
                </a:solidFill>
              </a:rPr>
              <a:t>Brian Riedl</a:t>
            </a:r>
          </a:p>
          <a:p>
            <a:r>
              <a:rPr lang="en-US" sz="3200" dirty="0"/>
              <a:t>Senior Fellow, Manhattan Institute</a:t>
            </a:r>
          </a:p>
          <a:p>
            <a:r>
              <a:rPr lang="en-US" sz="3200" dirty="0"/>
              <a:t>January 11, 2022</a:t>
            </a:r>
          </a:p>
        </p:txBody>
      </p:sp>
    </p:spTree>
    <p:extLst>
      <p:ext uri="{BB962C8B-B14F-4D97-AF65-F5344CB8AC3E}">
        <p14:creationId xmlns:p14="http://schemas.microsoft.com/office/powerpoint/2010/main" val="2767269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367" y="82551"/>
            <a:ext cx="8678091" cy="755649"/>
          </a:xfrm>
        </p:spPr>
        <p:txBody>
          <a:bodyPr>
            <a:normAutofit fontScale="90000"/>
          </a:bodyPr>
          <a:lstStyle/>
          <a:p>
            <a:r>
              <a:rPr lang="en-US"/>
              <a:t>Projected 2051 Budget Deficits are Entirely Driven </a:t>
            </a:r>
            <a:br>
              <a:rPr lang="en-US"/>
            </a:br>
            <a:r>
              <a:rPr lang="en-US"/>
              <a:t>by Social Security &amp; Medicare Shortfalls</a:t>
            </a:r>
            <a:endParaRPr lang="en-US" dirty="0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E7AF8CBD-6EF4-40D8-9992-73FB2095A7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081157"/>
              </p:ext>
            </p:extLst>
          </p:nvPr>
        </p:nvGraphicFramePr>
        <p:xfrm>
          <a:off x="685800" y="933450"/>
          <a:ext cx="8956675" cy="5543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 Box 2">
            <a:extLst>
              <a:ext uri="{FF2B5EF4-FFF2-40B4-BE49-F238E27FC236}">
                <a16:creationId xmlns:a16="http://schemas.microsoft.com/office/drawing/2014/main" id="{48A32FA8-73FC-49B7-BADB-2193A67253CA}"/>
              </a:ext>
            </a:extLst>
          </p:cNvPr>
          <p:cNvSpPr txBox="1">
            <a:spLocks noGrp="1" noChangeArrowheads="1"/>
          </p:cNvSpPr>
          <p:nvPr>
            <p:ph sz="quarter" idx="13"/>
          </p:nvPr>
        </p:nvSpPr>
        <p:spPr bwMode="auto">
          <a:xfrm>
            <a:off x="685800" y="6096000"/>
            <a:ext cx="8956675" cy="67945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5" tIns="17147" rIns="0" bIns="0" anchor="t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Note: 2051 is the final year of the latest CBO 30-year budget projection.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Each outlay category includes portion of national debt interest attributed to its 2021-2051 deficits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Source: CBO 2021 Long-Term Budget Outlook.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642460" y="6575425"/>
            <a:ext cx="401630" cy="200025"/>
          </a:xfrm>
        </p:spPr>
        <p:txBody>
          <a:bodyPr/>
          <a:lstStyle/>
          <a:p>
            <a:fld id="{0D6CBF2C-6697-4142-81B9-47F4EEF4FC56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22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63E72-6CA1-4AA0-ACE4-7CFAF2155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551"/>
            <a:ext cx="9082841" cy="1289049"/>
          </a:xfrm>
        </p:spPr>
        <p:txBody>
          <a:bodyPr>
            <a:noAutofit/>
          </a:bodyPr>
          <a:lstStyle/>
          <a:p>
            <a:r>
              <a:rPr lang="en-US" dirty="0"/>
              <a:t>The National Debt – </a:t>
            </a:r>
            <a:br>
              <a:rPr lang="en-US" dirty="0"/>
            </a:br>
            <a:r>
              <a:rPr lang="en-US" dirty="0"/>
              <a:t>Less than $17 Trillion Before the Pandemic – Could Reach $44 Trillion in a Decade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5D925B5-0D6F-4BDE-A5E3-3C5D9D8035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7126030"/>
              </p:ext>
            </p:extLst>
          </p:nvPr>
        </p:nvGraphicFramePr>
        <p:xfrm>
          <a:off x="804153" y="1676400"/>
          <a:ext cx="8915400" cy="43809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73297">
                  <a:extLst>
                    <a:ext uri="{9D8B030D-6E8A-4147-A177-3AD203B41FA5}">
                      <a16:colId xmlns:a16="http://schemas.microsoft.com/office/drawing/2014/main" val="3844622349"/>
                    </a:ext>
                  </a:extLst>
                </a:gridCol>
                <a:gridCol w="1342103">
                  <a:extLst>
                    <a:ext uri="{9D8B030D-6E8A-4147-A177-3AD203B41FA5}">
                      <a16:colId xmlns:a16="http://schemas.microsoft.com/office/drawing/2014/main" val="2765741592"/>
                    </a:ext>
                  </a:extLst>
                </a:gridCol>
              </a:tblGrid>
              <a:tr h="1738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National Debt Held by the Public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$Trillions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494559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End (Pre-pandemic)</a:t>
                      </a:r>
                      <a:endParaRPr lang="en-US" sz="2000" b="1" i="0" u="none" strike="noStrike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1" i="0" u="none" strike="noStrike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$16.8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2859834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2020-2021 (Pandemic years)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5.7 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7956253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2022-2031 CBO February Baseline </a:t>
                      </a:r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(TCJA expires on schedule)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12.8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8496148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Baseline Subtotal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35.3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051487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fontAlgn="b"/>
                      <a:endParaRPr lang="en-US" sz="17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7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237133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Democratic 2021 Legislation (10-year cost)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017439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American Rescue Plan (Enacted)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1.9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25123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Infrastructure Bill 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0.5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8682896"/>
                  </a:ext>
                </a:extLst>
              </a:tr>
              <a:tr h="199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8.4% Discretionary Spending Hike – 10-year rising baseline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1.0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754020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Build Back Better (plus cancelation of fake expiration dates)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2.0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7137364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Interest Cost of Above Policies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0.6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977857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Total Ten-Year Cost of 2021 Legislation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6.0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8889232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Remaining Biden Campaign Proposals (Social Security, SSI, health, education)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7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3.0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4247411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rtl="0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9697511"/>
                  </a:ext>
                </a:extLst>
              </a:tr>
              <a:tr h="26982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1" i="0" u="none" strike="noStrike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Total Debt Held by the Public, End of 2031</a:t>
                      </a:r>
                    </a:p>
                  </a:txBody>
                  <a:tcPr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1" i="0" u="none" strike="noStrike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</a:rPr>
                        <a:t>$44.3</a:t>
                      </a:r>
                    </a:p>
                  </a:txBody>
                  <a:tcPr marL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92198"/>
                  </a:ext>
                </a:extLst>
              </a:tr>
            </a:tbl>
          </a:graphicData>
        </a:graphic>
      </p:graphicFrame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828C842-C5F0-437B-B675-062C48182F65}"/>
              </a:ext>
            </a:extLst>
          </p:cNvPr>
          <p:cNvSpPr txBox="1">
            <a:spLocks/>
          </p:cNvSpPr>
          <p:nvPr/>
        </p:nvSpPr>
        <p:spPr>
          <a:xfrm>
            <a:off x="8650288" y="6464300"/>
            <a:ext cx="1408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148" rtl="0" eaLnBrk="1" latinLnBrk="0" hangingPunct="1">
              <a:defRPr sz="11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148" algn="l" defTabSz="45714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8" algn="l" defTabSz="45714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6" algn="l" defTabSz="45714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96" algn="l" defTabSz="45714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44" algn="l" defTabSz="45714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92" algn="l" defTabSz="45714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42" algn="l" defTabSz="45714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90" algn="l" defTabSz="45714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D6CBF2C-6697-4142-81B9-47F4EEF4FC56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2164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367" y="82551"/>
            <a:ext cx="8678091" cy="755649"/>
          </a:xfrm>
          <a:noFill/>
        </p:spPr>
        <p:txBody>
          <a:bodyPr>
            <a:noAutofit/>
          </a:bodyPr>
          <a:lstStyle/>
          <a:p>
            <a:r>
              <a:rPr lang="en-US" dirty="0"/>
              <a:t>CBO Long-Term Baseline Shows Unsustainable Debt 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1CFE089-0FDA-4072-B774-EDCEED72AB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559110"/>
              </p:ext>
            </p:extLst>
          </p:nvPr>
        </p:nvGraphicFramePr>
        <p:xfrm>
          <a:off x="685800" y="933450"/>
          <a:ext cx="9144000" cy="5543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A4D18507-DC9E-4F39-B2F7-E505FE1A1A6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799" y="6191114"/>
            <a:ext cx="8956659" cy="584336"/>
          </a:xfrm>
        </p:spPr>
        <p:txBody>
          <a:bodyPr>
            <a:normAutofit/>
          </a:bodyPr>
          <a:lstStyle/>
          <a:p>
            <a:r>
              <a:rPr lang="en-US" dirty="0"/>
              <a:t>Source: CBO 2021 Long-term Budget Outlook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>
          <a:xfrm>
            <a:off x="9642460" y="6575425"/>
            <a:ext cx="401630" cy="200025"/>
          </a:xfrm>
        </p:spPr>
        <p:txBody>
          <a:bodyPr/>
          <a:lstStyle/>
          <a:p>
            <a:fld id="{1FA4E24A-B817-4D10-8E31-D1A459614030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85415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367" y="82551"/>
            <a:ext cx="8678091" cy="1060449"/>
          </a:xfrm>
        </p:spPr>
        <p:txBody>
          <a:bodyPr>
            <a:noAutofit/>
          </a:bodyPr>
          <a:lstStyle/>
          <a:p>
            <a:r>
              <a:rPr lang="en-US" dirty="0"/>
              <a:t>Rising Spending – Not Falling Revenues – Drives the Long-Term Deficit</a:t>
            </a: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14D24263-1345-4373-894F-D6D53F7E758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1143000"/>
          <a:ext cx="8956675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CC4E1175-56AC-4999-94A1-8C7063FBCF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799" y="6191114"/>
            <a:ext cx="8956659" cy="584336"/>
          </a:xfrm>
        </p:spPr>
        <p:txBody>
          <a:bodyPr>
            <a:normAutofit/>
          </a:bodyPr>
          <a:lstStyle/>
          <a:p>
            <a:r>
              <a:rPr lang="en-US" dirty="0"/>
              <a:t>Source: CBO 2021 Long-term Budget Outlook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9642460" y="6575425"/>
            <a:ext cx="401630" cy="200025"/>
          </a:xfrm>
        </p:spPr>
        <p:txBody>
          <a:bodyPr/>
          <a:lstStyle/>
          <a:p>
            <a:fld id="{0D6CBF2C-6697-4142-81B9-47F4EEF4FC56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4139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12379-E732-4CDC-8189-8EBF6CFB4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367" y="82551"/>
            <a:ext cx="8678091" cy="755649"/>
          </a:xfrm>
        </p:spPr>
        <p:txBody>
          <a:bodyPr>
            <a:normAutofit/>
          </a:bodyPr>
          <a:lstStyle/>
          <a:p>
            <a:r>
              <a:rPr lang="en-US" sz="3200" dirty="0"/>
              <a:t>Federal Budget, 1960-2051 (Projected)</a:t>
            </a: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418D65E0-2F32-47B1-8ECE-9FD273EFDE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1446963"/>
              </p:ext>
            </p:extLst>
          </p:nvPr>
        </p:nvGraphicFramePr>
        <p:xfrm>
          <a:off x="685800" y="933450"/>
          <a:ext cx="9220200" cy="5543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 Box 1035">
            <a:extLst>
              <a:ext uri="{FF2B5EF4-FFF2-40B4-BE49-F238E27FC236}">
                <a16:creationId xmlns:a16="http://schemas.microsoft.com/office/drawing/2014/main" id="{5633C744-A7FC-444F-AA0D-D6273441C60D}"/>
              </a:ext>
            </a:extLst>
          </p:cNvPr>
          <p:cNvSpPr txBox="1">
            <a:spLocks noGrp="1" noChangeArrowheads="1"/>
          </p:cNvSpPr>
          <p:nvPr>
            <p:ph sz="quarter" idx="13"/>
          </p:nvPr>
        </p:nvSpPr>
        <p:spPr bwMode="auto">
          <a:xfrm>
            <a:off x="685799" y="6477000"/>
            <a:ext cx="8956659" cy="2984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Source: CBO 2021 Long-Term Budget Outlook and OMB Historical Tables.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C4AF72-9593-4932-BB3F-35CBEAE59C3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9642460" y="6575425"/>
            <a:ext cx="401630" cy="200025"/>
          </a:xfrm>
        </p:spPr>
        <p:txBody>
          <a:bodyPr/>
          <a:lstStyle/>
          <a:p>
            <a:fld id="{0D6CBF2C-6697-4142-81B9-47F4EEF4FC56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7" name="Text Box 1035">
            <a:extLst>
              <a:ext uri="{FF2B5EF4-FFF2-40B4-BE49-F238E27FC236}">
                <a16:creationId xmlns:a16="http://schemas.microsoft.com/office/drawing/2014/main" id="{FBC39A6C-3130-4931-97F7-9D4C52292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0027" y="2673350"/>
            <a:ext cx="1066770" cy="257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5" tIns="17147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US" sz="1600" b="1" dirty="0">
                <a:latin typeface="+mj-lt"/>
                <a:cs typeface="Times New Roman" panose="02020603050405020304" pitchFamily="18" charset="0"/>
              </a:rPr>
              <a:t>Revenue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56027DC-509F-496F-BF7E-852A95DF0B15}"/>
              </a:ext>
            </a:extLst>
          </p:cNvPr>
          <p:cNvCxnSpPr>
            <a:cxnSpLocks/>
          </p:cNvCxnSpPr>
          <p:nvPr/>
        </p:nvCxnSpPr>
        <p:spPr>
          <a:xfrm flipH="1">
            <a:off x="5102287" y="2897186"/>
            <a:ext cx="57983" cy="2571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1035">
            <a:extLst>
              <a:ext uri="{FF2B5EF4-FFF2-40B4-BE49-F238E27FC236}">
                <a16:creationId xmlns:a16="http://schemas.microsoft.com/office/drawing/2014/main" id="{9E163BF8-0346-4E14-A6D8-CA4FA8BC3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062036"/>
            <a:ext cx="4495800" cy="1147764"/>
          </a:xfrm>
          <a:prstGeom prst="rect">
            <a:avLst/>
          </a:prstGeom>
          <a:solidFill>
            <a:schemeClr val="lt1">
              <a:alpha val="52000"/>
            </a:schemeClr>
          </a:solidFill>
          <a:ln>
            <a:noFill/>
          </a:ln>
        </p:spPr>
        <p:txBody>
          <a:bodyPr wrap="square" lIns="20575" tIns="17147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en-US" sz="1400" b="1" dirty="0">
                <a:cs typeface="Times New Roman" panose="02020603050405020304" pitchFamily="18" charset="0"/>
              </a:rPr>
              <a:t>Note: This is the </a:t>
            </a:r>
            <a:r>
              <a:rPr lang="en-US" sz="1400" b="1" u="sng" dirty="0">
                <a:cs typeface="Times New Roman" panose="02020603050405020304" pitchFamily="18" charset="0"/>
              </a:rPr>
              <a:t>rosy </a:t>
            </a:r>
            <a:r>
              <a:rPr lang="en-US" sz="1400" b="1" dirty="0">
                <a:cs typeface="Times New Roman" panose="02020603050405020304" pitchFamily="18" charset="0"/>
              </a:rPr>
              <a:t>scenario that assumes: </a:t>
            </a:r>
          </a:p>
          <a:p>
            <a:pPr marL="214279" indent="-214279">
              <a:buFont typeface="Arial" panose="020B0604020202020204" pitchFamily="34" charset="0"/>
              <a:buChar char="•"/>
            </a:pPr>
            <a:r>
              <a:rPr lang="en-US" sz="1400" b="1" dirty="0">
                <a:cs typeface="Times New Roman" panose="02020603050405020304" pitchFamily="18" charset="0"/>
              </a:rPr>
              <a:t>No more wars or recessions, and health costs slow</a:t>
            </a:r>
          </a:p>
          <a:p>
            <a:pPr marL="214279" indent="-214279">
              <a:buFont typeface="Arial" panose="020B0604020202020204" pitchFamily="34" charset="0"/>
              <a:buChar char="•"/>
            </a:pPr>
            <a:r>
              <a:rPr lang="en-US" sz="1400" b="1" dirty="0">
                <a:cs typeface="Times New Roman" panose="02020603050405020304" pitchFamily="18" charset="0"/>
              </a:rPr>
              <a:t>2017 tax cuts expire</a:t>
            </a:r>
          </a:p>
          <a:p>
            <a:pPr marL="214279" indent="-214279">
              <a:buFont typeface="Arial" panose="020B0604020202020204" pitchFamily="34" charset="0"/>
              <a:buChar char="•"/>
            </a:pPr>
            <a:r>
              <a:rPr lang="en-US" sz="1400" b="1" dirty="0">
                <a:cs typeface="Times New Roman" panose="02020603050405020304" pitchFamily="18" charset="0"/>
              </a:rPr>
              <a:t>Modest interest rate paid on the national debt remains as the debt rises to 202% of GDP.</a:t>
            </a:r>
          </a:p>
        </p:txBody>
      </p:sp>
    </p:spTree>
    <p:extLst>
      <p:ext uri="{BB962C8B-B14F-4D97-AF65-F5344CB8AC3E}">
        <p14:creationId xmlns:p14="http://schemas.microsoft.com/office/powerpoint/2010/main" val="1890726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C3F5EFF0-3C21-422E-AC5F-8B55B421C9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725270"/>
              </p:ext>
            </p:extLst>
          </p:nvPr>
        </p:nvGraphicFramePr>
        <p:xfrm>
          <a:off x="685800" y="990600"/>
          <a:ext cx="8956675" cy="5443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338" name="Rectangle 8"/>
          <p:cNvSpPr>
            <a:spLocks noGrp="1" noChangeArrowheads="1"/>
          </p:cNvSpPr>
          <p:nvPr>
            <p:ph type="title"/>
          </p:nvPr>
        </p:nvSpPr>
        <p:spPr>
          <a:xfrm>
            <a:off x="974777" y="82551"/>
            <a:ext cx="8667683" cy="755650"/>
          </a:xfrm>
        </p:spPr>
        <p:txBody>
          <a:bodyPr>
            <a:noAutofit/>
          </a:bodyPr>
          <a:lstStyle/>
          <a:p>
            <a:r>
              <a:rPr lang="en-US" dirty="0"/>
              <a:t>Composition of Federal Spending, 1962-2019 </a:t>
            </a:r>
          </a:p>
        </p:txBody>
      </p:sp>
      <p:sp>
        <p:nvSpPr>
          <p:cNvPr id="15" name="Text Box 1035">
            <a:extLst>
              <a:ext uri="{FF2B5EF4-FFF2-40B4-BE49-F238E27FC236}">
                <a16:creationId xmlns:a16="http://schemas.microsoft.com/office/drawing/2014/main" id="{2B4FA8E8-25A6-4E22-BD9C-5600E404E952}"/>
              </a:ext>
            </a:extLst>
          </p:cNvPr>
          <p:cNvSpPr txBox="1">
            <a:spLocks noGrp="1" noChangeArrowheads="1"/>
          </p:cNvSpPr>
          <p:nvPr>
            <p:ph sz="quarter" idx="13"/>
          </p:nvPr>
        </p:nvSpPr>
        <p:spPr bwMode="auto">
          <a:xfrm>
            <a:off x="685800" y="6172201"/>
            <a:ext cx="8956659" cy="59295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Source: OMB Historical Tables 3.2, 8.5, and 10.1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9642460" y="6575425"/>
            <a:ext cx="401630" cy="200025"/>
          </a:xfrm>
        </p:spPr>
        <p:txBody>
          <a:bodyPr/>
          <a:lstStyle/>
          <a:p>
            <a:fld id="{02EB22A4-981D-487C-8CA8-3C0B66E3C1AB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7472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742770" y="128588"/>
            <a:ext cx="9079723" cy="755649"/>
          </a:xfrm>
        </p:spPr>
        <p:txBody>
          <a:bodyPr>
            <a:normAutofit fontScale="90000"/>
          </a:bodyPr>
          <a:lstStyle/>
          <a:p>
            <a:r>
              <a:rPr lang="en-US" dirty="0"/>
              <a:t>Social Security, Health Entitlements, &amp; Interest Costs Drive 90% of the 2008-2031 Spending Hikes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7E193279-9457-4D91-BD72-5547400CC4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5652952"/>
              </p:ext>
            </p:extLst>
          </p:nvPr>
        </p:nvGraphicFramePr>
        <p:xfrm>
          <a:off x="685800" y="933450"/>
          <a:ext cx="9220200" cy="5543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39DF182C-50C7-4A78-A5DA-86A9D67033B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799" y="6191114"/>
            <a:ext cx="8956659" cy="584336"/>
          </a:xfrm>
        </p:spPr>
        <p:txBody>
          <a:bodyPr>
            <a:normAutofit/>
          </a:bodyPr>
          <a:lstStyle/>
          <a:p>
            <a:r>
              <a:rPr lang="en-US" dirty="0"/>
              <a:t>Source: July 2021 CBO (Baseline and historical data), adjusted for inflation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9642460" y="6575425"/>
            <a:ext cx="401630" cy="200025"/>
          </a:xfrm>
        </p:spPr>
        <p:txBody>
          <a:bodyPr/>
          <a:lstStyle/>
          <a:p>
            <a:fld id="{0D6CBF2C-6697-4142-81B9-47F4EEF4FC56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1A31A84C-0D98-48EF-AA8B-0A8BFDED16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491773"/>
              </p:ext>
            </p:extLst>
          </p:nvPr>
        </p:nvGraphicFramePr>
        <p:xfrm>
          <a:off x="685799" y="1323022"/>
          <a:ext cx="9144001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82551"/>
            <a:ext cx="9586890" cy="1060449"/>
          </a:xfrm>
        </p:spPr>
        <p:txBody>
          <a:bodyPr>
            <a:noAutofit/>
          </a:bodyPr>
          <a:lstStyle/>
          <a:p>
            <a:r>
              <a:rPr lang="en-US" sz="2700" dirty="0"/>
              <a:t>What is Causing $112 Trillion 2021-2051 Budget Deficit?</a:t>
            </a:r>
            <a:br>
              <a:rPr lang="en-US" sz="2700" dirty="0"/>
            </a:br>
            <a:r>
              <a:rPr lang="en-US" sz="2700" dirty="0"/>
              <a:t>Social Security &amp; Medicare: $112 Trillion Deficit </a:t>
            </a:r>
            <a:br>
              <a:rPr lang="en-US" sz="2700" dirty="0"/>
            </a:br>
            <a:r>
              <a:rPr lang="en-US" sz="2700" dirty="0"/>
              <a:t>The Rest of the Budget: $0 Deficit</a:t>
            </a:r>
          </a:p>
        </p:txBody>
      </p:sp>
      <p:sp>
        <p:nvSpPr>
          <p:cNvPr id="17" name="Text Box 2">
            <a:extLst>
              <a:ext uri="{FF2B5EF4-FFF2-40B4-BE49-F238E27FC236}">
                <a16:creationId xmlns:a16="http://schemas.microsoft.com/office/drawing/2014/main" id="{5F3E010A-8B31-4F15-B396-D6978A207C22}"/>
              </a:ext>
            </a:extLst>
          </p:cNvPr>
          <p:cNvSpPr txBox="1">
            <a:spLocks noGrp="1" noChangeArrowheads="1"/>
          </p:cNvSpPr>
          <p:nvPr>
            <p:ph sz="quarter" idx="13"/>
          </p:nvPr>
        </p:nvSpPr>
        <p:spPr bwMode="auto">
          <a:xfrm>
            <a:off x="762000" y="5895022"/>
            <a:ext cx="8880458" cy="880428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Note: Social Security &amp; Medicare deficits are the benefits that must be paid from general revenues because payroll taxes, premiums, and other non-interest trust fund revenues are insufficient. CBO assumes full benefits will continue even after trust fund insolvency.  </a:t>
            </a:r>
            <a:br>
              <a:rPr lang="en-US" dirty="0"/>
            </a:br>
            <a:r>
              <a:rPr lang="en-US" dirty="0"/>
              <a:t>Source: Calculations from CBO 2021 Long-Term Budget Outlook. To inflation adjust, trim amounts by one-third.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642460" y="6575425"/>
            <a:ext cx="401630" cy="200025"/>
          </a:xfrm>
        </p:spPr>
        <p:txBody>
          <a:bodyPr/>
          <a:lstStyle/>
          <a:p>
            <a:fld id="{0D6CBF2C-6697-4142-81B9-47F4EEF4FC56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26" name="Text Box 2">
            <a:extLst>
              <a:ext uri="{FF2B5EF4-FFF2-40B4-BE49-F238E27FC236}">
                <a16:creationId xmlns:a16="http://schemas.microsoft.com/office/drawing/2014/main" id="{4C96A9D4-895F-4CD3-8EFC-08E72DCFE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502228"/>
            <a:ext cx="3429000" cy="559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5" tIns="17147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 eaLnBrk="1" latinLnBrk="0" hangingPunct="1"/>
            <a:endParaRPr lang="en-US" sz="901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0435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82551"/>
            <a:ext cx="9235227" cy="1289049"/>
          </a:xfrm>
        </p:spPr>
        <p:txBody>
          <a:bodyPr>
            <a:noAutofit/>
          </a:bodyPr>
          <a:lstStyle/>
          <a:p>
            <a:r>
              <a:rPr lang="en-US" sz="2700" dirty="0"/>
              <a:t>The Typical Retiring Couple Will Receive $3 in Medicare Benefits for Every $1 Paid into the System </a:t>
            </a:r>
            <a:br>
              <a:rPr lang="en-US" sz="2700" dirty="0"/>
            </a:br>
            <a:r>
              <a:rPr lang="en-US" sz="2700" dirty="0"/>
              <a:t>–and Also Come Out Ahead in Social Security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4F139AF8-A008-4CFA-9182-0CCCCCE181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187594"/>
              </p:ext>
            </p:extLst>
          </p:nvPr>
        </p:nvGraphicFramePr>
        <p:xfrm>
          <a:off x="761984" y="1216801"/>
          <a:ext cx="8880475" cy="5254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F103771-2832-4BEE-BE3F-E0AAE3544C3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799" y="6191114"/>
            <a:ext cx="8956659" cy="584336"/>
          </a:xfrm>
        </p:spPr>
        <p:txBody>
          <a:bodyPr/>
          <a:lstStyle/>
          <a:p>
            <a:r>
              <a:rPr lang="en-US" dirty="0"/>
              <a:t>Source: Urban Institute (2020)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9642460" y="6575425"/>
            <a:ext cx="401630" cy="200025"/>
          </a:xfrm>
        </p:spPr>
        <p:txBody>
          <a:bodyPr/>
          <a:lstStyle/>
          <a:p>
            <a:fld id="{0D6CBF2C-6697-4142-81B9-47F4EEF4FC56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0404499"/>
      </p:ext>
    </p:extLst>
  </p:cSld>
  <p:clrMapOvr>
    <a:masterClrMapping/>
  </p:clrMapOvr>
</p:sld>
</file>

<file path=ppt/theme/theme1.xml><?xml version="1.0" encoding="utf-8"?>
<a:theme xmlns:a="http://schemas.openxmlformats.org/drawingml/2006/main" name="Brian Chart Theme">
  <a:themeElements>
    <a:clrScheme name="BRIAN RIEDL SPECI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0042C7"/>
      </a:accent1>
      <a:accent2>
        <a:srgbClr val="FF0000"/>
      </a:accent2>
      <a:accent3>
        <a:srgbClr val="7030A0"/>
      </a:accent3>
      <a:accent4>
        <a:srgbClr val="008000"/>
      </a:accent4>
      <a:accent5>
        <a:srgbClr val="FFFF00"/>
      </a:accent5>
      <a:accent6>
        <a:srgbClr val="00B0F0"/>
      </a:accent6>
      <a:hlink>
        <a:srgbClr val="1CADE4"/>
      </a:hlink>
      <a:folHlink>
        <a:srgbClr val="B26B02"/>
      </a:folHlink>
    </a:clrScheme>
    <a:fontScheme name="NEW MI STYLE">
      <a:majorFont>
        <a:latin typeface="HelveticaNeueLT Std Med"/>
        <a:ea typeface=""/>
        <a:cs typeface=""/>
      </a:majorFont>
      <a:minorFont>
        <a:latin typeface="HelveticaNeueLT Std Lt"/>
        <a:ea typeface=""/>
        <a:cs typeface="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rian Chart Theme" id="{64D5EB28-DFF8-47EE-B32B-C756119D365D}" vid="{D77A0153-85F6-42AF-B2D5-CC61E578A71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RIAN RIEDL SPECIAL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0042C7"/>
    </a:accent1>
    <a:accent2>
      <a:srgbClr val="FF0000"/>
    </a:accent2>
    <a:accent3>
      <a:srgbClr val="7030A0"/>
    </a:accent3>
    <a:accent4>
      <a:srgbClr val="008000"/>
    </a:accent4>
    <a:accent5>
      <a:srgbClr val="FFFF00"/>
    </a:accent5>
    <a:accent6>
      <a:srgbClr val="00B0F0"/>
    </a:accent6>
    <a:hlink>
      <a:srgbClr val="1CADE4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187227</TotalTime>
  <Words>839</Words>
  <Application>Microsoft Office PowerPoint</Application>
  <PresentationFormat>Custom</PresentationFormat>
  <Paragraphs>175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Corbel</vt:lpstr>
      <vt:lpstr>Georgia</vt:lpstr>
      <vt:lpstr>Georgia Pro</vt:lpstr>
      <vt:lpstr>Helvetica Neue</vt:lpstr>
      <vt:lpstr>HelveticaNeueLT Std Lt</vt:lpstr>
      <vt:lpstr>HelveticaNeueLT Std Med</vt:lpstr>
      <vt:lpstr>Times New Roman</vt:lpstr>
      <vt:lpstr>Brian Chart Theme</vt:lpstr>
      <vt:lpstr>Drivers of Soaring Long-Term Deficits</vt:lpstr>
      <vt:lpstr>The National Debt –  Less than $17 Trillion Before the Pandemic – Could Reach $44 Trillion in a Decade</vt:lpstr>
      <vt:lpstr>CBO Long-Term Baseline Shows Unsustainable Debt </vt:lpstr>
      <vt:lpstr>Rising Spending – Not Falling Revenues – Drives the Long-Term Deficit</vt:lpstr>
      <vt:lpstr>Federal Budget, 1960-2051 (Projected)</vt:lpstr>
      <vt:lpstr>Composition of Federal Spending, 1962-2019 </vt:lpstr>
      <vt:lpstr>Social Security, Health Entitlements, &amp; Interest Costs Drive 90% of the 2008-2031 Spending Hikes</vt:lpstr>
      <vt:lpstr>What is Causing $112 Trillion 2021-2051 Budget Deficit? Social Security &amp; Medicare: $112 Trillion Deficit  The Rest of the Budget: $0 Deficit</vt:lpstr>
      <vt:lpstr>The Typical Retiring Couple Will Receive $3 in Medicare Benefits for Every $1 Paid into the System  –and Also Come Out Ahead in Social Security</vt:lpstr>
      <vt:lpstr>Projected 2051 Budget Deficits are Entirely Driven  by Social Security &amp; Medicare Shortfalls</vt:lpstr>
    </vt:vector>
  </TitlesOfParts>
  <Company>The Heritage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Facing America’s Long-Term Budget Challenges</dc:title>
  <dc:creator>Brian Riedl</dc:creator>
  <cp:lastModifiedBy>Brian Riedl</cp:lastModifiedBy>
  <cp:revision>1636</cp:revision>
  <cp:lastPrinted>2021-09-20T01:29:31Z</cp:lastPrinted>
  <dcterms:created xsi:type="dcterms:W3CDTF">2005-10-13T21:08:02Z</dcterms:created>
  <dcterms:modified xsi:type="dcterms:W3CDTF">2022-01-06T22:14:33Z</dcterms:modified>
</cp:coreProperties>
</file>