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2" r:id="rId3"/>
    <p:sldId id="336" r:id="rId4"/>
    <p:sldId id="348" r:id="rId5"/>
    <p:sldId id="324" r:id="rId6"/>
    <p:sldId id="373" r:id="rId7"/>
    <p:sldId id="363" r:id="rId8"/>
    <p:sldId id="349" r:id="rId9"/>
    <p:sldId id="358" r:id="rId10"/>
    <p:sldId id="359" r:id="rId11"/>
    <p:sldId id="370" r:id="rId12"/>
    <p:sldId id="369" r:id="rId13"/>
    <p:sldId id="356" r:id="rId14"/>
    <p:sldId id="360" r:id="rId15"/>
    <p:sldId id="374" r:id="rId16"/>
    <p:sldId id="362" r:id="rId1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73"/>
    <a:srgbClr val="990000"/>
    <a:srgbClr val="CC6600"/>
    <a:srgbClr val="FF9933"/>
    <a:srgbClr val="3333CC"/>
    <a:srgbClr val="CC0000"/>
    <a:srgbClr val="FF0066"/>
    <a:srgbClr val="009900"/>
    <a:srgbClr val="F6F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20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1152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" charset="0"/>
              </a:defRPr>
            </a:lvl1pPr>
          </a:lstStyle>
          <a:p>
            <a:pPr>
              <a:defRPr/>
            </a:pPr>
            <a:fld id="{42CB3490-9B5A-4974-85C7-6EE61CF34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6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30575"/>
            <a:ext cx="68199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" charset="0"/>
              </a:defRPr>
            </a:lvl1pPr>
          </a:lstStyle>
          <a:p>
            <a:pPr>
              <a:defRPr/>
            </a:pPr>
            <a:fld id="{CF9D1B88-AE41-4306-949B-AD685C234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8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477000"/>
            <a:ext cx="7772400" cy="169863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en-US"/>
              <a:t>Climate Expectations from Paris</a:t>
            </a:r>
          </a:p>
        </p:txBody>
      </p:sp>
    </p:spTree>
    <p:extLst>
      <p:ext uri="{BB962C8B-B14F-4D97-AF65-F5344CB8AC3E}">
        <p14:creationId xmlns:p14="http://schemas.microsoft.com/office/powerpoint/2010/main" val="15490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187665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6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74749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39606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416470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113483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374241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260790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315253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3439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</p:spTree>
    <p:extLst>
      <p:ext uri="{BB962C8B-B14F-4D97-AF65-F5344CB8AC3E}">
        <p14:creationId xmlns:p14="http://schemas.microsoft.com/office/powerpoint/2010/main" val="279968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91263"/>
            <a:ext cx="9144000" cy="5667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9933"/>
              </a:solidFill>
              <a:latin typeface="Times New Roman" charset="0"/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77000"/>
            <a:ext cx="8077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100" b="1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Assessing the consistency between short-term global temperature trends in observations and climate model projections</a:t>
            </a:r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>
            <a:off x="304800" y="685800"/>
            <a:ext cx="845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4763"/>
            <a:ext cx="7477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000A68"/>
          </a:solidFill>
          <a:latin typeface="Times New Roman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90563" indent="-2333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Char char="o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q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3124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>
              <a:latin typeface="Times" charset="0"/>
            </a:endParaRPr>
          </a:p>
        </p:txBody>
      </p:sp>
      <p:sp>
        <p:nvSpPr>
          <p:cNvPr id="15363" name="Rectangle 38"/>
          <p:cNvSpPr>
            <a:spLocks noChangeArrowheads="1"/>
          </p:cNvSpPr>
          <p:nvPr/>
        </p:nvSpPr>
        <p:spPr bwMode="auto">
          <a:xfrm>
            <a:off x="180975" y="1790700"/>
            <a:ext cx="2452688" cy="2133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307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895600" y="1855788"/>
            <a:ext cx="6019800" cy="431800"/>
          </a:xfrm>
          <a:noFill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800000"/>
                </a:solidFill>
              </a:rPr>
              <a:t>Climate Expectations from Paris</a:t>
            </a:r>
            <a:endParaRPr lang="en-US" altLang="en-US" sz="2800" i="0" dirty="0" smtClean="0">
              <a:solidFill>
                <a:srgbClr val="800000"/>
              </a:solidFill>
            </a:endParaRPr>
          </a:p>
        </p:txBody>
      </p:sp>
      <p:sp>
        <p:nvSpPr>
          <p:cNvPr id="307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819400"/>
            <a:ext cx="4800600" cy="901785"/>
          </a:xfrm>
          <a:noFill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10000"/>
              </a:spcBef>
            </a:pPr>
            <a:r>
              <a:rPr lang="en-US" altLang="en-US" sz="1600" b="1" i="1" dirty="0" smtClean="0">
                <a:solidFill>
                  <a:srgbClr val="000073"/>
                </a:solidFill>
                <a:latin typeface="Times New Roman" pitchFamily="18" charset="0"/>
              </a:rPr>
              <a:t>Paul C. Knappenberger</a:t>
            </a:r>
            <a:r>
              <a:rPr lang="en-US" altLang="en-US" b="1" i="1" dirty="0" smtClean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en-US" altLang="en-US" b="1" i="1" dirty="0" smtClean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en-US" altLang="en-US" sz="1400" dirty="0" smtClean="0">
                <a:solidFill>
                  <a:srgbClr val="000073"/>
                </a:solidFill>
                <a:latin typeface="Times New Roman" pitchFamily="18" charset="0"/>
              </a:rPr>
              <a:t>Center for the Study of Science</a:t>
            </a:r>
          </a:p>
          <a:p>
            <a:pPr algn="l" eaLnBrk="1" hangingPunct="1">
              <a:spcBef>
                <a:spcPct val="10000"/>
              </a:spcBef>
            </a:pPr>
            <a:r>
              <a:rPr lang="en-US" altLang="en-US" sz="1400" dirty="0">
                <a:solidFill>
                  <a:srgbClr val="000073"/>
                </a:solidFill>
                <a:latin typeface="Times New Roman" pitchFamily="18" charset="0"/>
              </a:rPr>
              <a:t>C</a:t>
            </a:r>
            <a:r>
              <a:rPr lang="en-US" altLang="en-US" sz="1400" dirty="0" smtClean="0">
                <a:solidFill>
                  <a:srgbClr val="000073"/>
                </a:solidFill>
                <a:latin typeface="Times New Roman" pitchFamily="18" charset="0"/>
              </a:rPr>
              <a:t>ato </a:t>
            </a:r>
            <a:r>
              <a:rPr lang="en-US" altLang="en-US" sz="1400" dirty="0" smtClean="0">
                <a:solidFill>
                  <a:srgbClr val="000073"/>
                </a:solidFill>
                <a:latin typeface="Times New Roman" pitchFamily="18" charset="0"/>
              </a:rPr>
              <a:t>Institute</a:t>
            </a:r>
          </a:p>
          <a:p>
            <a:pPr algn="l" eaLnBrk="1" hangingPunct="1">
              <a:spcBef>
                <a:spcPct val="10000"/>
              </a:spcBef>
            </a:pPr>
            <a:endParaRPr lang="en-US" altLang="en-US" sz="1200" dirty="0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367" name="Text Box 28"/>
          <p:cNvSpPr txBox="1">
            <a:spLocks noChangeArrowheads="1"/>
          </p:cNvSpPr>
          <p:nvPr/>
        </p:nvSpPr>
        <p:spPr bwMode="auto">
          <a:xfrm>
            <a:off x="3581400" y="5410200"/>
            <a:ext cx="5029200" cy="923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sz="2000" b="1" dirty="0" smtClean="0"/>
              <a:t>Preparing for Paris: What to Expect from the U.N.’s 2015 Climate Change Conference</a:t>
            </a:r>
            <a:r>
              <a:rPr lang="en-US" altLang="en-US" sz="2000" b="1" dirty="0" smtClean="0">
                <a:solidFill>
                  <a:schemeClr val="bg1"/>
                </a:solidFill>
              </a:rPr>
              <a:t/>
            </a:r>
            <a:br>
              <a:rPr lang="en-US" altLang="en-US" sz="2000" b="1" dirty="0" smtClean="0">
                <a:solidFill>
                  <a:schemeClr val="bg1"/>
                </a:solidFill>
              </a:rPr>
            </a:br>
            <a:r>
              <a:rPr lang="en-US" altLang="en-US" sz="1400" b="1" dirty="0" smtClean="0"/>
              <a:t>October 30, 2015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81201"/>
            <a:ext cx="1097280" cy="6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51" y="1981201"/>
            <a:ext cx="1046871" cy="6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8" y="2768350"/>
            <a:ext cx="112092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51" y="2768350"/>
            <a:ext cx="10468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Equilibrium Climate Sensitivity</a:t>
            </a: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730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1066800"/>
            <a:ext cx="411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2"/>
              <a:buChar char="q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900" kern="0" dirty="0"/>
          </a:p>
          <a:p>
            <a:pPr eaLnBrk="1" hangingPunct="1">
              <a:defRPr/>
            </a:pPr>
            <a:r>
              <a:rPr lang="en-US" altLang="en-US" sz="1600" kern="0" dirty="0" smtClean="0"/>
              <a:t>IPCC AR5 </a:t>
            </a:r>
            <a:r>
              <a:rPr lang="en-US" altLang="en-US" sz="1600" kern="0" dirty="0" smtClean="0"/>
              <a:t>“assessment”:</a:t>
            </a:r>
            <a:endParaRPr lang="en-US" altLang="en-US" sz="1600" kern="0" dirty="0" smtClean="0"/>
          </a:p>
          <a:p>
            <a:pPr marL="0" indent="0">
              <a:buNone/>
            </a:pPr>
            <a:endParaRPr lang="en-US" sz="900" dirty="0"/>
          </a:p>
          <a:p>
            <a:pPr marL="404813" indent="0">
              <a:buNone/>
            </a:pPr>
            <a:r>
              <a:rPr lang="en-US" sz="1600" dirty="0" smtClean="0"/>
              <a:t>“ECS </a:t>
            </a:r>
            <a:r>
              <a:rPr lang="en-US" sz="1600" dirty="0"/>
              <a:t>is </a:t>
            </a:r>
            <a:r>
              <a:rPr lang="en-US" sz="1600" i="1" dirty="0"/>
              <a:t>likely </a:t>
            </a:r>
            <a:r>
              <a:rPr lang="en-US" sz="1600" dirty="0"/>
              <a:t>in the range </a:t>
            </a:r>
            <a:r>
              <a:rPr lang="en-US" sz="1600" dirty="0" smtClean="0"/>
              <a:t>1.5ºC </a:t>
            </a:r>
            <a:r>
              <a:rPr lang="en-US" sz="1600" dirty="0"/>
              <a:t>to </a:t>
            </a:r>
            <a:r>
              <a:rPr lang="en-US" sz="1600" dirty="0" smtClean="0"/>
              <a:t>4.5ºC (</a:t>
            </a:r>
            <a:r>
              <a:rPr lang="en-US" sz="1600" i="1" dirty="0"/>
              <a:t>high confidence</a:t>
            </a:r>
            <a:r>
              <a:rPr lang="en-US" sz="1600" dirty="0"/>
              <a:t>), </a:t>
            </a:r>
            <a:r>
              <a:rPr lang="en-US" sz="1600" i="1" dirty="0" smtClean="0"/>
              <a:t>extremely unlikely </a:t>
            </a:r>
            <a:r>
              <a:rPr lang="en-US" sz="1600" dirty="0"/>
              <a:t>less than </a:t>
            </a:r>
            <a:r>
              <a:rPr lang="en-US" sz="1600" dirty="0" smtClean="0"/>
              <a:t>1ºC </a:t>
            </a:r>
            <a:r>
              <a:rPr lang="en-US" sz="1600" dirty="0"/>
              <a:t>(</a:t>
            </a:r>
            <a:r>
              <a:rPr lang="en-US" sz="1600" i="1" dirty="0" smtClean="0"/>
              <a:t>high confidence</a:t>
            </a:r>
            <a:r>
              <a:rPr lang="en-US" sz="1600" dirty="0"/>
              <a:t>), and </a:t>
            </a:r>
            <a:r>
              <a:rPr lang="en-US" sz="1600" i="1" dirty="0"/>
              <a:t>very unlikely </a:t>
            </a:r>
            <a:r>
              <a:rPr lang="en-US" sz="1600" dirty="0" smtClean="0"/>
              <a:t>greater than 6ºC </a:t>
            </a:r>
            <a:r>
              <a:rPr lang="en-US" sz="1600" dirty="0"/>
              <a:t>(</a:t>
            </a:r>
            <a:r>
              <a:rPr lang="en-US" sz="1600" i="1" dirty="0"/>
              <a:t>medium confidence</a:t>
            </a:r>
            <a:r>
              <a:rPr lang="en-US" sz="1600" dirty="0" smtClean="0"/>
              <a:t>).”</a:t>
            </a:r>
            <a:endParaRPr lang="en-US" sz="1600" dirty="0"/>
          </a:p>
          <a:p>
            <a:pPr marL="400050" indent="0">
              <a:buNone/>
            </a:pPr>
            <a:endParaRPr lang="en-US" altLang="en-US" sz="900" kern="0" dirty="0"/>
          </a:p>
          <a:p>
            <a:pPr eaLnBrk="1" hangingPunct="1">
              <a:defRPr/>
            </a:pPr>
            <a:r>
              <a:rPr lang="en-US" altLang="en-US" sz="1600" kern="0" dirty="0"/>
              <a:t>Average equilibrium climate sensitivity (ECS) of climate models used by IPCC AR5 is 3.2ºC</a:t>
            </a:r>
            <a:r>
              <a:rPr lang="en-US" altLang="en-US" sz="1600" kern="0" dirty="0" smtClean="0"/>
              <a:t>.</a:t>
            </a:r>
          </a:p>
          <a:p>
            <a:pPr eaLnBrk="1" hangingPunct="1">
              <a:defRPr/>
            </a:pPr>
            <a:endParaRPr lang="en-US" altLang="en-US" sz="900" kern="0" dirty="0"/>
          </a:p>
          <a:p>
            <a:pPr eaLnBrk="1" hangingPunct="1">
              <a:defRPr/>
            </a:pPr>
            <a:r>
              <a:rPr lang="en-US" altLang="en-US" sz="1600" kern="0" dirty="0" smtClean="0"/>
              <a:t>Large </a:t>
            </a:r>
            <a:r>
              <a:rPr lang="en-US" altLang="en-US" sz="1600" kern="0" dirty="0" smtClean="0"/>
              <a:t>collection (at least 14 studies published since 2011) of scientific studies suggest a lower and more constrained estimate of the </a:t>
            </a:r>
            <a:r>
              <a:rPr lang="en-US" altLang="en-US" sz="1600" kern="0" dirty="0" smtClean="0"/>
              <a:t>ECS.</a:t>
            </a:r>
            <a:endParaRPr lang="en-US" altLang="en-US" sz="1600" kern="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9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Central estimate of new science about </a:t>
            </a:r>
            <a:r>
              <a:rPr lang="en-US" altLang="en-US" sz="1600" kern="0" dirty="0" smtClean="0"/>
              <a:t>2.0ºC.</a:t>
            </a:r>
            <a:endParaRPr lang="en-US" altLang="en-US" sz="1600" kern="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1600" kern="0" dirty="0" smtClean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400" kern="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95400" y="1628775"/>
            <a:ext cx="0" cy="4010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10267" y="5999163"/>
            <a:ext cx="3333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Source: </a:t>
            </a:r>
            <a:r>
              <a:rPr lang="en-US" altLang="en-US" sz="1400" dirty="0" smtClean="0">
                <a:latin typeface="Times New Roman" pitchFamily="18" charset="0"/>
              </a:rPr>
              <a:t>Michaels and Knappenberger, 2014</a:t>
            </a:r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Models vs. Observations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" y="1357312"/>
            <a:ext cx="45529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1066800" y="1258918"/>
            <a:ext cx="380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800000"/>
                </a:solidFill>
                <a:cs typeface="Arial" charset="0"/>
              </a:rPr>
              <a:t>Projected and Observed Trends</a:t>
            </a:r>
            <a:endParaRPr lang="en-US" altLang="en-US" sz="2000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3305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44" y="3565525"/>
            <a:ext cx="35687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5791200" y="990600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cs typeface="Arial" charset="0"/>
              </a:rPr>
              <a:t>20-yr Trend (1995-2014) Distribution</a:t>
            </a: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5751513" y="3325813"/>
            <a:ext cx="2798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cs typeface="Arial" charset="0"/>
              </a:rPr>
              <a:t>30-yr Trend (1985-2014) Distribution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19233" y="5429714"/>
            <a:ext cx="5461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dirty="0" smtClean="0">
                <a:solidFill>
                  <a:srgbClr val="000073"/>
                </a:solidFill>
                <a:latin typeface="+mn-lt"/>
              </a:rPr>
              <a:t>Climate models are running hot.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10267" y="5999163"/>
            <a:ext cx="3333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Source: </a:t>
            </a:r>
            <a:r>
              <a:rPr lang="en-US" altLang="en-US" sz="1400" dirty="0" smtClean="0">
                <a:latin typeface="Times New Roman" pitchFamily="18" charset="0"/>
              </a:rPr>
              <a:t>Michaels and Knappenberger, 2014</a:t>
            </a:r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Projections (revisited)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2"/>
              <a:buChar char="q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kern="0" dirty="0" smtClean="0"/>
              <a:t>Collection of evidence suggests equilibrium climate sensitivity of ~</a:t>
            </a:r>
            <a:r>
              <a:rPr lang="en-US" altLang="en-US" sz="1600" kern="0" dirty="0" smtClean="0"/>
              <a:t>2.0ºC.</a:t>
            </a:r>
            <a:endParaRPr lang="en-US" altLang="en-US" sz="16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Current modelling exercises run using climate sensitivity of ~3.0ºC (some 50% higher</a:t>
            </a:r>
            <a:r>
              <a:rPr lang="en-US" altLang="en-US" sz="1600" kern="0" dirty="0" smtClean="0"/>
              <a:t>).</a:t>
            </a:r>
            <a:endParaRPr lang="en-US" altLang="en-US" sz="16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Running models with 2.0ºC instead of 3.0ºC gives BAU warming by 2100 of ~2.5ºC (or even </a:t>
            </a:r>
            <a:r>
              <a:rPr lang="en-US" altLang="en-US" sz="1600" kern="0" dirty="0" smtClean="0"/>
              <a:t>lower considering natural gas revolution).</a:t>
            </a:r>
            <a:endParaRPr lang="en-US" altLang="en-US" sz="16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2.0ºC “target” is still in play…even if we don’t take directed </a:t>
            </a:r>
            <a:r>
              <a:rPr lang="en-US" altLang="en-US" sz="1600" kern="0" dirty="0" smtClean="0"/>
              <a:t>actions.</a:t>
            </a:r>
            <a:endParaRPr lang="en-US" altLang="en-US" sz="1400" kern="0" dirty="0" smtClean="0"/>
          </a:p>
        </p:txBody>
      </p:sp>
      <p:pic>
        <p:nvPicPr>
          <p:cNvPr id="1741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900363"/>
            <a:ext cx="40052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2" y="2971800"/>
            <a:ext cx="389413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8238" y="5638800"/>
            <a:ext cx="741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“The </a:t>
            </a:r>
            <a:r>
              <a:rPr lang="en-US" dirty="0">
                <a:solidFill>
                  <a:srgbClr val="800000"/>
                </a:solidFill>
              </a:rPr>
              <a:t>U.N. should cancel its Paris </a:t>
            </a:r>
            <a:r>
              <a:rPr lang="en-US" dirty="0" smtClean="0">
                <a:solidFill>
                  <a:srgbClr val="800000"/>
                </a:solidFill>
              </a:rPr>
              <a:t>meeting.” –P.J. Michaels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See For </a:t>
            </a:r>
            <a:r>
              <a:rPr lang="en-US" altLang="en-US" dirty="0" smtClean="0"/>
              <a:t>Yourself</a:t>
            </a:r>
            <a:endParaRPr lang="en-US" alt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9" y="1885214"/>
            <a:ext cx="4065734" cy="31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2263"/>
            <a:ext cx="42579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76336" y="5435600"/>
            <a:ext cx="3352800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73"/>
                </a:solidFill>
              </a:rPr>
              <a:t>live.magicc.org</a:t>
            </a:r>
            <a:endParaRPr lang="en-US" altLang="en-US" sz="1400" dirty="0">
              <a:solidFill>
                <a:srgbClr val="000073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789023" y="5435600"/>
            <a:ext cx="40386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73"/>
                </a:solidFill>
              </a:rPr>
              <a:t>www.climateinteractive.org/tools/c-roads/</a:t>
            </a:r>
            <a:endParaRPr lang="en-US" altLang="en-US" sz="1400" dirty="0">
              <a:solidFill>
                <a:srgbClr val="000073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90509" y="879769"/>
            <a:ext cx="279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800000"/>
                </a:solidFill>
                <a:cs typeface="Arial" charset="0"/>
              </a:rPr>
              <a:t>On-line Modeling Tools</a:t>
            </a:r>
            <a:endParaRPr lang="en-US" altLang="en-US" sz="2000" dirty="0">
              <a:solidFill>
                <a:srgbClr val="8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Temperature Projections</a:t>
            </a: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19995" y="990600"/>
            <a:ext cx="156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SRES A1B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4725" y="2297668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ECS=3.0ºC</a:t>
            </a:r>
            <a:endParaRPr lang="en-US" sz="16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9" t="26136" r="38304" b="25000"/>
          <a:stretch/>
        </p:blipFill>
        <p:spPr bwMode="auto">
          <a:xfrm>
            <a:off x="1681688" y="1524000"/>
            <a:ext cx="5438899" cy="42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20587" y="3200400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ECS=2.0ºC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0587" y="3523956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ECS=1.6ºC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87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Scenarios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1905000" y="859302"/>
            <a:ext cx="5257800" cy="52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Projected Temperature Contribution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381875" y="5936176"/>
            <a:ext cx="176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Source: C-ROADS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Climate Expectations from Paris</a:t>
            </a:r>
            <a:endParaRPr lang="en-US" altLang="en-US" smtClean="0"/>
          </a:p>
        </p:txBody>
      </p: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1143000" y="803275"/>
            <a:ext cx="714533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800000"/>
                </a:solidFill>
              </a:rPr>
              <a:t>RCP8.5, </a:t>
            </a:r>
            <a:r>
              <a:rPr lang="en-US" altLang="en-US" sz="2000" dirty="0">
                <a:solidFill>
                  <a:srgbClr val="800000"/>
                </a:solidFill>
              </a:rPr>
              <a:t>1850-2100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9" y="1278732"/>
            <a:ext cx="8281105" cy="46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5867400" y="2286000"/>
            <a:ext cx="264795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Total </a:t>
            </a:r>
            <a:r>
              <a:rPr lang="en-US" altLang="en-US" sz="1800" dirty="0" smtClean="0">
                <a:latin typeface="Times New Roman" pitchFamily="18" charset="0"/>
              </a:rPr>
              <a:t>Warming=4.5ºC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Projected Temperature Contribution</a:t>
            </a:r>
          </a:p>
        </p:txBody>
      </p:sp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989013" y="801688"/>
            <a:ext cx="714533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800000"/>
                </a:solidFill>
              </a:rPr>
              <a:t>RCP8.5, </a:t>
            </a:r>
            <a:r>
              <a:rPr lang="en-US" altLang="en-US" sz="2000" dirty="0">
                <a:solidFill>
                  <a:srgbClr val="800000"/>
                </a:solidFill>
              </a:rPr>
              <a:t>2015-2100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7381875" y="5946775"/>
            <a:ext cx="176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Source: C-ROADS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Climate Expectations from Paris</a:t>
            </a:r>
            <a:endParaRPr lang="en-US" altLang="en-US" smtClean="0"/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229072" cy="46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Box 18"/>
          <p:cNvSpPr txBox="1">
            <a:spLocks noChangeArrowheads="1"/>
          </p:cNvSpPr>
          <p:nvPr/>
        </p:nvSpPr>
        <p:spPr bwMode="auto">
          <a:xfrm>
            <a:off x="5410200" y="1732671"/>
            <a:ext cx="28527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Total </a:t>
            </a:r>
            <a:r>
              <a:rPr lang="en-US" altLang="en-US" sz="1800" dirty="0" smtClean="0">
                <a:latin typeface="Times New Roman" pitchFamily="18" charset="0"/>
              </a:rPr>
              <a:t>Warming=3.6ºC</a:t>
            </a:r>
            <a:endParaRPr lang="en-US" alt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Climate Expectations from Paris</a:t>
            </a:r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Issue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</a:rPr>
              <a:t>What is the climate impact of the </a:t>
            </a:r>
            <a:r>
              <a:rPr lang="en-US" altLang="en-US" sz="2800" dirty="0" smtClean="0">
                <a:latin typeface="+mj-lt"/>
              </a:rPr>
              <a:t>Intended Nationally Determined Contributions (</a:t>
            </a:r>
            <a:r>
              <a:rPr lang="en-US" altLang="en-US" sz="2800" dirty="0" smtClean="0">
                <a:latin typeface="Times New Roman" pitchFamily="18" charset="0"/>
              </a:rPr>
              <a:t>INDCs)?</a:t>
            </a:r>
          </a:p>
          <a:p>
            <a:pPr algn="ctr" eaLnBrk="1" hangingPunct="1">
              <a:buFontTx/>
              <a:buNone/>
            </a:pPr>
            <a:endParaRPr lang="en-US" altLang="en-US" sz="3200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/>
              <a:t>The goal of the U.N. negotiations are to limit the rise in the global average surface temperature to 2.0ºC above the pre-industrial temperature.</a:t>
            </a:r>
          </a:p>
          <a:p>
            <a:pPr algn="ctr" eaLnBrk="1" hangingPunct="1">
              <a:buFontTx/>
              <a:buNone/>
            </a:pPr>
            <a:endParaRPr lang="en-US" altLang="en-US" dirty="0" smtClean="0"/>
          </a:p>
          <a:p>
            <a:pPr algn="ctr" eaLnBrk="1" hangingPunct="1">
              <a:buFontTx/>
              <a:buNone/>
            </a:pPr>
            <a:endParaRPr lang="en-US" altLang="en-US" sz="2000" b="1" dirty="0" smtClean="0">
              <a:solidFill>
                <a:srgbClr val="CC66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 dirty="0" smtClean="0">
                <a:solidFill>
                  <a:srgbClr val="000073"/>
                </a:solidFill>
              </a:rPr>
              <a:t>How are we doing?</a:t>
            </a:r>
            <a:endParaRPr lang="en-US" altLang="en-US" sz="2000" b="1" dirty="0" smtClean="0">
              <a:solidFill>
                <a:srgbClr val="000073"/>
              </a:solidFill>
            </a:endParaRPr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1400" dirty="0" smtClean="0"/>
          </a:p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INDCs</a:t>
            </a:r>
          </a:p>
        </p:txBody>
      </p:sp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819150" y="838200"/>
            <a:ext cx="74215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INDCs have been submitted from 156 countries covering 91.9% of emissions (as of October 23, 2015)</a:t>
            </a:r>
          </a:p>
        </p:txBody>
      </p:sp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876425"/>
            <a:ext cx="7669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Climate Expectations from Paris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Climate Impact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143000" y="4210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Climate Expectations from Paris</a:t>
            </a:r>
            <a:endParaRPr lang="en-US" altLang="en-US" smtClean="0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24" y="1249201"/>
            <a:ext cx="2590800" cy="44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25"/>
          <p:cNvSpPr txBox="1">
            <a:spLocks noChangeArrowheads="1"/>
          </p:cNvSpPr>
          <p:nvPr/>
        </p:nvSpPr>
        <p:spPr bwMode="auto">
          <a:xfrm>
            <a:off x="1025577" y="939032"/>
            <a:ext cx="3352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Climate Interactive</a:t>
            </a: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443869" y="949201"/>
            <a:ext cx="299838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Climate Action Tracker</a:t>
            </a:r>
          </a:p>
        </p:txBody>
      </p:sp>
      <p:sp>
        <p:nvSpPr>
          <p:cNvPr id="6152" name="Text Box 25"/>
          <p:cNvSpPr txBox="1">
            <a:spLocks noChangeArrowheads="1"/>
          </p:cNvSpPr>
          <p:nvPr/>
        </p:nvSpPr>
        <p:spPr bwMode="auto">
          <a:xfrm>
            <a:off x="990600" y="5727700"/>
            <a:ext cx="3352800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3"/>
                </a:solidFill>
              </a:rPr>
              <a:t>climateinteractive.org</a:t>
            </a:r>
          </a:p>
        </p:txBody>
      </p:sp>
      <p:sp>
        <p:nvSpPr>
          <p:cNvPr id="6153" name="Text Box 25"/>
          <p:cNvSpPr txBox="1">
            <a:spLocks noChangeArrowheads="1"/>
          </p:cNvSpPr>
          <p:nvPr/>
        </p:nvSpPr>
        <p:spPr bwMode="auto">
          <a:xfrm>
            <a:off x="5257800" y="5741988"/>
            <a:ext cx="3352800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3"/>
                </a:solidFill>
              </a:rPr>
              <a:t>climateactiontracker.org</a:t>
            </a: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 bwMode="auto">
          <a:xfrm>
            <a:off x="192933" y="1508048"/>
            <a:ext cx="5018088" cy="41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7315202" y="2362200"/>
            <a:ext cx="8244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954777" y="220831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4.5ºC</a:t>
            </a:r>
          </a:p>
          <a:p>
            <a:pPr algn="ctr"/>
            <a:r>
              <a:rPr lang="en-US" sz="1400" dirty="0" smtClean="0">
                <a:latin typeface="+mn-lt"/>
              </a:rPr>
              <a:t>“baseline”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Progress?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754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2"/>
              <a:buChar char="q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kern="0" dirty="0" smtClean="0"/>
              <a:t>The “current pledges” make it seem like an impact on future temperature change is being </a:t>
            </a:r>
            <a:r>
              <a:rPr lang="en-US" altLang="en-US" sz="1600" kern="0" dirty="0" smtClean="0"/>
              <a:t>achieved</a:t>
            </a:r>
            <a:r>
              <a:rPr lang="en-US" altLang="en-US" sz="1600" kern="0" dirty="0"/>
              <a:t> </a:t>
            </a:r>
            <a:r>
              <a:rPr lang="en-US" altLang="en-US" sz="1600" kern="0" dirty="0" smtClean="0"/>
              <a:t>(e.g., 3.5ºC vs. 4.5</a:t>
            </a:r>
            <a:r>
              <a:rPr lang="en-US" altLang="en-US" sz="1600" kern="0" dirty="0"/>
              <a:t>ºC</a:t>
            </a:r>
            <a:r>
              <a:rPr lang="en-US" altLang="en-US" sz="1600" kern="0" dirty="0" smtClean="0"/>
              <a:t>).</a:t>
            </a:r>
            <a:endParaRPr lang="en-US" altLang="en-US" sz="1600" kern="0" dirty="0" smtClean="0"/>
          </a:p>
          <a:p>
            <a:pPr eaLnBrk="1" hangingPunct="1">
              <a:defRPr/>
            </a:pPr>
            <a:endParaRPr lang="en-US" altLang="en-US" sz="1400" kern="0" dirty="0"/>
          </a:p>
          <a:p>
            <a:pPr eaLnBrk="1" hangingPunct="1">
              <a:defRPr/>
            </a:pPr>
            <a:r>
              <a:rPr lang="en-US" altLang="en-US" sz="1600" kern="0" dirty="0" smtClean="0"/>
              <a:t>“</a:t>
            </a:r>
            <a:r>
              <a:rPr lang="en-US" altLang="en-US" sz="1600" kern="0" dirty="0" smtClean="0"/>
              <a:t>Business-as-usual” (Climate Interactive) and “baseline” (Climate Action Tracker) scenarios are actually worst case scenarios.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14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Each is based upon the IPCC RCP8.5 </a:t>
            </a:r>
            <a:r>
              <a:rPr lang="en-US" altLang="en-US" sz="1600" kern="0" dirty="0" smtClean="0"/>
              <a:t>pathway.</a:t>
            </a:r>
            <a:endParaRPr lang="en-US" altLang="en-US" sz="1600" kern="0" dirty="0" smtClean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400" kern="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3048000"/>
            <a:ext cx="4365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2"/>
              <a:buChar char="q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kern="0" dirty="0" smtClean="0"/>
              <a:t>The IPCC AR5 WGIII describes the RCP8.5 </a:t>
            </a:r>
            <a:r>
              <a:rPr lang="en-US" altLang="en-US" sz="1600" kern="0" dirty="0" smtClean="0"/>
              <a:t>pathway as:</a:t>
            </a:r>
            <a:endParaRPr lang="en-US" altLang="en-US" sz="1000" kern="0" dirty="0" smtClean="0"/>
          </a:p>
          <a:p>
            <a:pPr marL="457200" indent="0">
              <a:buFontTx/>
              <a:buNone/>
              <a:defRPr/>
            </a:pPr>
            <a:endParaRPr lang="en-US" sz="1000" i="1" dirty="0" smtClean="0"/>
          </a:p>
          <a:p>
            <a:pPr marL="457200" indent="0">
              <a:buFontTx/>
              <a:buNone/>
              <a:defRPr/>
            </a:pPr>
            <a:r>
              <a:rPr lang="en-US" sz="1600" i="1" dirty="0" smtClean="0"/>
              <a:t>“The RCP 8.5 pathway has higher emissions than all but a few published baseline scenarios</a:t>
            </a:r>
            <a:r>
              <a:rPr lang="en-US" sz="1600" i="1" dirty="0" smtClean="0"/>
              <a:t>.”</a:t>
            </a:r>
          </a:p>
          <a:p>
            <a:pPr marL="457200" indent="0">
              <a:buFontTx/>
              <a:buNone/>
              <a:defRPr/>
            </a:pPr>
            <a:endParaRPr lang="en-US" sz="900" i="1" dirty="0" smtClean="0"/>
          </a:p>
          <a:p>
            <a:pPr marL="457200" indent="0">
              <a:buNone/>
              <a:defRPr/>
            </a:pPr>
            <a:r>
              <a:rPr lang="en-US" sz="1600" i="1" dirty="0"/>
              <a:t>“Baseline scenarios are projections of GHG emissions and their key drivers as they might evolve in a future in which no explicit actions are taken to reduce GHG emissions.”</a:t>
            </a:r>
          </a:p>
          <a:p>
            <a:pPr marL="457200" indent="0">
              <a:buFontTx/>
              <a:buNone/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400" kern="0" dirty="0" smtClean="0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883731"/>
            <a:ext cx="4419600" cy="31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Business-as-Usual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54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2"/>
              <a:buChar char="q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kern="0" dirty="0" smtClean="0"/>
              <a:t>Business-as-Usual (baseline) is not a frozen technologies </a:t>
            </a:r>
            <a:r>
              <a:rPr lang="en-US" altLang="en-US" sz="1600" kern="0" dirty="0" smtClean="0"/>
              <a:t>scenario.</a:t>
            </a:r>
            <a:endParaRPr lang="en-US" altLang="en-US" sz="1600" kern="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1600" kern="0" dirty="0" smtClean="0"/>
          </a:p>
          <a:p>
            <a:pPr eaLnBrk="1" hangingPunct="1">
              <a:defRPr/>
            </a:pPr>
            <a:r>
              <a:rPr lang="en-US" altLang="en-US" sz="1600" kern="0" dirty="0" smtClean="0"/>
              <a:t>Business-as-usual is dynamic and </a:t>
            </a:r>
            <a:r>
              <a:rPr lang="en-US" altLang="en-US" sz="1600" kern="0" dirty="0" smtClean="0"/>
              <a:t>improving.</a:t>
            </a:r>
            <a:endParaRPr lang="en-US" altLang="en-US" sz="1600" kern="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1600" kern="0" dirty="0" smtClean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eaLnBrk="1" hangingPunct="1">
              <a:defRPr/>
            </a:pPr>
            <a:endParaRPr lang="en-US" altLang="en-US" sz="1600" kern="0" dirty="0"/>
          </a:p>
          <a:p>
            <a:pPr marL="0" indent="0" eaLnBrk="1" hangingPunct="1">
              <a:buNone/>
              <a:defRPr/>
            </a:pPr>
            <a:endParaRPr lang="en-US" altLang="en-US" sz="1400" kern="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35675" y="5942013"/>
            <a:ext cx="310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Source: Adapted from IPCC AR5 WGIII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731274" cy="31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Business-as-Usual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958975"/>
            <a:ext cx="443865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2450"/>
            <a:ext cx="428307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5"/>
          <p:cNvSpPr txBox="1">
            <a:spLocks noChangeArrowheads="1"/>
          </p:cNvSpPr>
          <p:nvPr/>
        </p:nvSpPr>
        <p:spPr bwMode="auto">
          <a:xfrm>
            <a:off x="2323245" y="971062"/>
            <a:ext cx="5461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Projected Temperature Rise: </a:t>
            </a: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~3.5ºC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763000" y="2971800"/>
            <a:ext cx="0" cy="5413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704257" y="2985827"/>
            <a:ext cx="338554" cy="52674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6035675" y="5942013"/>
            <a:ext cx="310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Source: Adapted from IPCC AR5 WGIII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477000"/>
            <a:ext cx="6781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Climate Expectations from Paris</a:t>
            </a:r>
            <a:endParaRPr lang="en-US" altLang="en-US" dirty="0" smtClean="0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720739" y="5418441"/>
            <a:ext cx="392515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Char char="o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q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73"/>
                </a:solidFill>
              </a:rPr>
              <a:t>Equilibrium Climate </a:t>
            </a:r>
            <a:r>
              <a:rPr lang="en-US" altLang="en-US" sz="1400" dirty="0" smtClean="0">
                <a:solidFill>
                  <a:srgbClr val="000073"/>
                </a:solidFill>
              </a:rPr>
              <a:t>Sensitivity </a:t>
            </a:r>
            <a:r>
              <a:rPr lang="en-US" altLang="en-US" sz="1400" dirty="0" smtClean="0">
                <a:solidFill>
                  <a:srgbClr val="000073"/>
                </a:solidFill>
              </a:rPr>
              <a:t>= </a:t>
            </a:r>
            <a:r>
              <a:rPr lang="en-US" altLang="en-US" sz="1400" dirty="0" smtClean="0">
                <a:solidFill>
                  <a:srgbClr val="000073"/>
                </a:solidFill>
              </a:rPr>
              <a:t>3.0ºC</a:t>
            </a:r>
            <a:endParaRPr lang="en-US" altLang="en-US" sz="1400" dirty="0">
              <a:solidFill>
                <a:srgbClr val="0000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16054</TotalTime>
  <Words>581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Climate Expectations from Paris</vt:lpstr>
      <vt:lpstr>Projected Temperature Contribution</vt:lpstr>
      <vt:lpstr>Projected Temperature Contribution</vt:lpstr>
      <vt:lpstr>The Issue</vt:lpstr>
      <vt:lpstr>INDCs</vt:lpstr>
      <vt:lpstr>Climate Impact</vt:lpstr>
      <vt:lpstr>Progress?</vt:lpstr>
      <vt:lpstr>Business-as-Usual</vt:lpstr>
      <vt:lpstr>Business-as-Usual</vt:lpstr>
      <vt:lpstr>Equilibrium Climate Sensitivity</vt:lpstr>
      <vt:lpstr>Models vs. Observations</vt:lpstr>
      <vt:lpstr>Projections (revisited)</vt:lpstr>
      <vt:lpstr>See For Yourself</vt:lpstr>
      <vt:lpstr>PowerPoint Presentation</vt:lpstr>
      <vt:lpstr>Temperature Projections</vt:lpstr>
      <vt:lpstr>Scenarios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W. Frauenfeld</dc:creator>
  <cp:lastModifiedBy>Chip Knappenberger</cp:lastModifiedBy>
  <cp:revision>441</cp:revision>
  <cp:lastPrinted>2002-10-01T17:30:54Z</cp:lastPrinted>
  <dcterms:created xsi:type="dcterms:W3CDTF">2002-10-01T14:57:53Z</dcterms:created>
  <dcterms:modified xsi:type="dcterms:W3CDTF">2015-10-29T18:13:37Z</dcterms:modified>
</cp:coreProperties>
</file>