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506" r:id="rId2"/>
    <p:sldId id="595" r:id="rId3"/>
    <p:sldId id="554" r:id="rId4"/>
    <p:sldId id="528" r:id="rId5"/>
    <p:sldId id="573" r:id="rId6"/>
    <p:sldId id="497" r:id="rId7"/>
    <p:sldId id="490" r:id="rId8"/>
    <p:sldId id="495" r:id="rId9"/>
    <p:sldId id="574" r:id="rId10"/>
    <p:sldId id="555" r:id="rId11"/>
    <p:sldId id="581" r:id="rId12"/>
    <p:sldId id="596" r:id="rId13"/>
    <p:sldId id="564" r:id="rId14"/>
    <p:sldId id="444" r:id="rId15"/>
    <p:sldId id="556" r:id="rId16"/>
    <p:sldId id="601" r:id="rId17"/>
    <p:sldId id="602" r:id="rId18"/>
    <p:sldId id="500" r:id="rId19"/>
    <p:sldId id="486" r:id="rId20"/>
    <p:sldId id="575" r:id="rId21"/>
    <p:sldId id="449" r:id="rId22"/>
    <p:sldId id="499" r:id="rId23"/>
    <p:sldId id="566" r:id="rId24"/>
    <p:sldId id="582" r:id="rId25"/>
    <p:sldId id="586" r:id="rId26"/>
    <p:sldId id="587" r:id="rId27"/>
    <p:sldId id="589" r:id="rId28"/>
    <p:sldId id="591" r:id="rId29"/>
    <p:sldId id="607" r:id="rId30"/>
    <p:sldId id="608" r:id="rId31"/>
    <p:sldId id="577" r:id="rId32"/>
    <p:sldId id="536" r:id="rId33"/>
    <p:sldId id="609" r:id="rId34"/>
  </p:sldIdLst>
  <p:sldSz cx="10080625" cy="7559675"/>
  <p:notesSz cx="7772400" cy="10058400"/>
  <p:defaultTextStyle>
    <a:defPPr>
      <a:defRPr lang="en-GB"/>
    </a:defPPr>
    <a:lvl1pPr algn="l" defTabSz="45701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1pPr>
    <a:lvl2pPr marL="742642" indent="-285632" algn="l" defTabSz="45701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2pPr>
    <a:lvl3pPr marL="1142524" indent="-228506" algn="l" defTabSz="45701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3pPr>
    <a:lvl4pPr marL="1599537" indent="-228506" algn="l" defTabSz="45701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4pPr>
    <a:lvl5pPr marL="2056547" indent="-228506" algn="l" defTabSz="45701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5pPr>
    <a:lvl6pPr marL="2285052" algn="l" defTabSz="914021" rtl="0" eaLnBrk="1" latinLnBrk="0" hangingPunct="1">
      <a:defRPr kern="1200">
        <a:solidFill>
          <a:schemeClr val="bg1"/>
        </a:solidFill>
        <a:latin typeface="Arial" charset="0"/>
        <a:ea typeface="+mn-ea"/>
        <a:cs typeface="DejaVu Sans" charset="0"/>
      </a:defRPr>
    </a:lvl6pPr>
    <a:lvl7pPr marL="2742063" algn="l" defTabSz="914021" rtl="0" eaLnBrk="1" latinLnBrk="0" hangingPunct="1">
      <a:defRPr kern="1200">
        <a:solidFill>
          <a:schemeClr val="bg1"/>
        </a:solidFill>
        <a:latin typeface="Arial" charset="0"/>
        <a:ea typeface="+mn-ea"/>
        <a:cs typeface="DejaVu Sans" charset="0"/>
      </a:defRPr>
    </a:lvl7pPr>
    <a:lvl8pPr marL="3199073" algn="l" defTabSz="914021" rtl="0" eaLnBrk="1" latinLnBrk="0" hangingPunct="1">
      <a:defRPr kern="1200">
        <a:solidFill>
          <a:schemeClr val="bg1"/>
        </a:solidFill>
        <a:latin typeface="Arial" charset="0"/>
        <a:ea typeface="+mn-ea"/>
        <a:cs typeface="DejaVu Sans" charset="0"/>
      </a:defRPr>
    </a:lvl8pPr>
    <a:lvl9pPr marL="3656083" algn="l" defTabSz="914021" rtl="0" eaLnBrk="1" latinLnBrk="0" hangingPunct="1">
      <a:defRPr kern="1200">
        <a:solidFill>
          <a:schemeClr val="bg1"/>
        </a:solidFill>
        <a:latin typeface="Arial" charset="0"/>
        <a:ea typeface="+mn-ea"/>
        <a:cs typeface="DejaVu Sans"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FFFF"/>
    <a:srgbClr val="FF0000"/>
    <a:srgbClr val="000000"/>
    <a:srgbClr val="4D4D4D"/>
    <a:srgbClr val="7F7F7F"/>
    <a:srgbClr val="60C99C"/>
    <a:srgbClr val="A9177F"/>
    <a:srgbClr val="0066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6253" autoAdjust="0"/>
  </p:normalViewPr>
  <p:slideViewPr>
    <p:cSldViewPr>
      <p:cViewPr varScale="1">
        <p:scale>
          <a:sx n="81" d="100"/>
          <a:sy n="81" d="100"/>
        </p:scale>
        <p:origin x="1728" y="60"/>
      </p:cViewPr>
      <p:guideLst>
        <p:guide orient="horz" pos="2161"/>
        <p:guide pos="2880"/>
      </p:guideLst>
    </p:cSldViewPr>
  </p:slideViewPr>
  <p:outlineViewPr>
    <p:cViewPr varScale="1">
      <p:scale>
        <a:sx n="170" d="200"/>
        <a:sy n="170" d="200"/>
      </p:scale>
      <p:origin x="0" y="12826"/>
    </p:cViewPr>
  </p:outlineViewPr>
  <p:notesTextViewPr>
    <p:cViewPr>
      <p:scale>
        <a:sx n="1" d="1"/>
        <a:sy n="1" d="1"/>
      </p:scale>
      <p:origin x="0" y="0"/>
    </p:cViewPr>
  </p:notesTextViewPr>
  <p:sorterViewPr>
    <p:cViewPr>
      <p:scale>
        <a:sx n="40" d="100"/>
        <a:sy n="40" d="100"/>
      </p:scale>
      <p:origin x="0" y="0"/>
    </p:cViewPr>
  </p:sorterViewPr>
  <p:notesViewPr>
    <p:cSldViewPr>
      <p:cViewPr varScale="1">
        <p:scale>
          <a:sx n="61" d="100"/>
          <a:sy n="61" d="100"/>
        </p:scale>
        <p:origin x="-307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02198F2A-6438-47C5-90B3-E505B3F0FF3D}" type="datetimeFigureOut">
              <a:rPr lang="en-US" smtClean="0"/>
              <a:t>3/11/2013</a:t>
            </a:fld>
            <a:endParaRPr lang="en-US"/>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B6A0449-1B3C-4E67-B052-8CE03DBEAD23}" type="slidenum">
              <a:rPr lang="en-US" smtClean="0"/>
              <a:t>‹#›</a:t>
            </a:fld>
            <a:endParaRPr lang="en-US"/>
          </a:p>
        </p:txBody>
      </p:sp>
    </p:spTree>
    <p:extLst>
      <p:ext uri="{BB962C8B-B14F-4D97-AF65-F5344CB8AC3E}">
        <p14:creationId xmlns:p14="http://schemas.microsoft.com/office/powerpoint/2010/main" val="874029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8" name="Rectangle 6"/>
          <p:cNvSpPr>
            <a:spLocks noGrp="1" noRot="1" noChangeAspect="1" noChangeArrowheads="1"/>
          </p:cNvSpPr>
          <p:nvPr>
            <p:ph type="sldImg"/>
          </p:nvPr>
        </p:nvSpPr>
        <p:spPr bwMode="auto">
          <a:xfrm>
            <a:off x="1373188" y="763588"/>
            <a:ext cx="5016500" cy="376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9" name="Rectangle 7"/>
          <p:cNvSpPr>
            <a:spLocks noGrp="1" noChangeArrowheads="1"/>
          </p:cNvSpPr>
          <p:nvPr>
            <p:ph type="body"/>
          </p:nvPr>
        </p:nvSpPr>
        <p:spPr bwMode="auto">
          <a:xfrm>
            <a:off x="777875" y="4776788"/>
            <a:ext cx="6208713"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3080" name="Rectangle 8"/>
          <p:cNvSpPr>
            <a:spLocks noGrp="1" noChangeArrowheads="1"/>
          </p:cNvSpPr>
          <p:nvPr>
            <p:ph type="hdr"/>
          </p:nvPr>
        </p:nvSpPr>
        <p:spPr bwMode="auto">
          <a:xfrm>
            <a:off x="0" y="0"/>
            <a:ext cx="3363913"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defRPr>
            </a:lvl1pPr>
          </a:lstStyle>
          <a:p>
            <a:endParaRPr lang="en-US"/>
          </a:p>
        </p:txBody>
      </p:sp>
      <p:sp>
        <p:nvSpPr>
          <p:cNvPr id="3081" name="Rectangle 9"/>
          <p:cNvSpPr>
            <a:spLocks noGrp="1" noChangeArrowheads="1"/>
          </p:cNvSpPr>
          <p:nvPr>
            <p:ph type="dt"/>
          </p:nvPr>
        </p:nvSpPr>
        <p:spPr bwMode="auto">
          <a:xfrm>
            <a:off x="4398963" y="0"/>
            <a:ext cx="3363912"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defRPr>
            </a:lvl1pPr>
          </a:lstStyle>
          <a:p>
            <a:endParaRPr lang="en-US"/>
          </a:p>
        </p:txBody>
      </p:sp>
      <p:sp>
        <p:nvSpPr>
          <p:cNvPr id="3082" name="Rectangle 10"/>
          <p:cNvSpPr>
            <a:spLocks noGrp="1" noChangeArrowheads="1"/>
          </p:cNvSpPr>
          <p:nvPr>
            <p:ph type="ftr"/>
          </p:nvPr>
        </p:nvSpPr>
        <p:spPr bwMode="auto">
          <a:xfrm>
            <a:off x="0" y="9555163"/>
            <a:ext cx="3363913"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defRPr>
            </a:lvl1pPr>
          </a:lstStyle>
          <a:p>
            <a:endParaRPr lang="en-US"/>
          </a:p>
        </p:txBody>
      </p:sp>
      <p:sp>
        <p:nvSpPr>
          <p:cNvPr id="3083" name="Rectangle 11"/>
          <p:cNvSpPr>
            <a:spLocks noGrp="1" noChangeArrowheads="1"/>
          </p:cNvSpPr>
          <p:nvPr>
            <p:ph type="sldNum"/>
          </p:nvPr>
        </p:nvSpPr>
        <p:spPr bwMode="auto">
          <a:xfrm>
            <a:off x="4398963" y="9555163"/>
            <a:ext cx="3363912"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itchFamily="16" charset="0"/>
              </a:defRPr>
            </a:lvl1pPr>
          </a:lstStyle>
          <a:p>
            <a:fld id="{1B19F7E0-663E-4FDB-B35B-7D2DCA1E55A3}" type="slidenum">
              <a:rPr lang="en-US"/>
              <a:pPr/>
              <a:t>‹#›</a:t>
            </a:fld>
            <a:endParaRPr lang="en-US"/>
          </a:p>
        </p:txBody>
      </p:sp>
    </p:spTree>
    <p:extLst>
      <p:ext uri="{BB962C8B-B14F-4D97-AF65-F5344CB8AC3E}">
        <p14:creationId xmlns:p14="http://schemas.microsoft.com/office/powerpoint/2010/main" val="840857338"/>
      </p:ext>
    </p:extLst>
  </p:cSld>
  <p:clrMap bg1="lt1" tx1="dk1" bg2="lt2" tx2="dk2" accent1="accent1" accent2="accent2" accent3="accent3" accent4="accent4" accent5="accent5" accent6="accent6" hlink="hlink" folHlink="folHlink"/>
  <p:notesStyle>
    <a:lvl1pPr algn="l" defTabSz="45701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642" indent="-285632" algn="l" defTabSz="45701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2524" indent="-228506" algn="l" defTabSz="45701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599537" indent="-228506" algn="l" defTabSz="45701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6547" indent="-228506" algn="l" defTabSz="45701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5052" algn="l" defTabSz="914021" rtl="0" eaLnBrk="1" latinLnBrk="0" hangingPunct="1">
      <a:defRPr sz="1200" kern="1200">
        <a:solidFill>
          <a:schemeClr val="tx1"/>
        </a:solidFill>
        <a:latin typeface="+mn-lt"/>
        <a:ea typeface="+mn-ea"/>
        <a:cs typeface="+mn-cs"/>
      </a:defRPr>
    </a:lvl6pPr>
    <a:lvl7pPr marL="2742063" algn="l" defTabSz="914021" rtl="0" eaLnBrk="1" latinLnBrk="0" hangingPunct="1">
      <a:defRPr sz="1200" kern="1200">
        <a:solidFill>
          <a:schemeClr val="tx1"/>
        </a:solidFill>
        <a:latin typeface="+mn-lt"/>
        <a:ea typeface="+mn-ea"/>
        <a:cs typeface="+mn-cs"/>
      </a:defRPr>
    </a:lvl7pPr>
    <a:lvl8pPr marL="3199073" algn="l" defTabSz="914021" rtl="0" eaLnBrk="1" latinLnBrk="0" hangingPunct="1">
      <a:defRPr sz="1200" kern="1200">
        <a:solidFill>
          <a:schemeClr val="tx1"/>
        </a:solidFill>
        <a:latin typeface="+mn-lt"/>
        <a:ea typeface="+mn-ea"/>
        <a:cs typeface="+mn-cs"/>
      </a:defRPr>
    </a:lvl8pPr>
    <a:lvl9pPr marL="3656083" algn="l" defTabSz="914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2</a:t>
            </a:fld>
            <a:endParaRPr lang="en-US"/>
          </a:p>
        </p:txBody>
      </p:sp>
    </p:spTree>
    <p:extLst>
      <p:ext uri="{BB962C8B-B14F-4D97-AF65-F5344CB8AC3E}">
        <p14:creationId xmlns:p14="http://schemas.microsoft.com/office/powerpoint/2010/main" val="424666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11</a:t>
            </a:fld>
            <a:endParaRPr lang="en-US"/>
          </a:p>
        </p:txBody>
      </p:sp>
    </p:spTree>
    <p:extLst>
      <p:ext uri="{BB962C8B-B14F-4D97-AF65-F5344CB8AC3E}">
        <p14:creationId xmlns:p14="http://schemas.microsoft.com/office/powerpoint/2010/main" val="1525166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12</a:t>
            </a:fld>
            <a:endParaRPr lang="en-US"/>
          </a:p>
        </p:txBody>
      </p:sp>
    </p:spTree>
    <p:extLst>
      <p:ext uri="{BB962C8B-B14F-4D97-AF65-F5344CB8AC3E}">
        <p14:creationId xmlns:p14="http://schemas.microsoft.com/office/powerpoint/2010/main" val="3965246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Caveat #2: Twitter is part of an information ecosystem. What we observe there is part of the story.</a:t>
            </a:r>
          </a:p>
        </p:txBody>
      </p:sp>
      <p:sp>
        <p:nvSpPr>
          <p:cNvPr id="4" name="Slide Number Placeholder 3"/>
          <p:cNvSpPr>
            <a:spLocks noGrp="1"/>
          </p:cNvSpPr>
          <p:nvPr>
            <p:ph type="sldNum" idx="10"/>
          </p:nvPr>
        </p:nvSpPr>
        <p:spPr/>
        <p:txBody>
          <a:bodyPr/>
          <a:lstStyle/>
          <a:p>
            <a:fld id="{1B19F7E0-663E-4FDB-B35B-7D2DCA1E55A3}" type="slidenum">
              <a:rPr lang="en-US" smtClean="0"/>
              <a:pPr/>
              <a:t>13</a:t>
            </a:fld>
            <a:endParaRPr lang="en-US"/>
          </a:p>
        </p:txBody>
      </p:sp>
    </p:spTree>
    <p:extLst>
      <p:ext uri="{BB962C8B-B14F-4D97-AF65-F5344CB8AC3E}">
        <p14:creationId xmlns:p14="http://schemas.microsoft.com/office/powerpoint/2010/main" val="172500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Picked because</a:t>
            </a:r>
            <a:r>
              <a:rPr lang="en-US" baseline="0" dirty="0" smtClean="0"/>
              <a:t> of the high level of violence, use of Twitter, and personal familiarity.</a:t>
            </a:r>
            <a:endParaRPr lang="en-US" dirty="0" smtClean="0"/>
          </a:p>
          <a:p>
            <a:r>
              <a:rPr lang="en-US" dirty="0" smtClean="0"/>
              <a:t>City of Boston: </a:t>
            </a:r>
            <a:r>
              <a:rPr lang="en-US" sz="1200" b="0" i="0" kern="1200" dirty="0" smtClean="0">
                <a:solidFill>
                  <a:srgbClr val="000000"/>
                </a:solidFill>
                <a:effectLst/>
                <a:latin typeface="Times New Roman" pitchFamily="16" charset="0"/>
                <a:ea typeface="+mn-ea"/>
                <a:cs typeface="+mn-cs"/>
              </a:rPr>
              <a:t>617,594 </a:t>
            </a:r>
          </a:p>
          <a:p>
            <a:r>
              <a:rPr lang="en-US" sz="1200" b="0" i="0" kern="1200" dirty="0" smtClean="0">
                <a:solidFill>
                  <a:srgbClr val="000000"/>
                </a:solidFill>
                <a:effectLst/>
                <a:latin typeface="Times New Roman" pitchFamily="16" charset="0"/>
                <a:ea typeface="+mn-ea"/>
                <a:cs typeface="+mn-cs"/>
              </a:rPr>
              <a:t>Greater</a:t>
            </a:r>
            <a:r>
              <a:rPr lang="en-US" sz="1200" b="0" i="0" kern="1200" baseline="0" dirty="0" smtClean="0">
                <a:solidFill>
                  <a:srgbClr val="000000"/>
                </a:solidFill>
                <a:effectLst/>
                <a:latin typeface="Times New Roman" pitchFamily="16" charset="0"/>
                <a:ea typeface="+mn-ea"/>
                <a:cs typeface="+mn-cs"/>
              </a:rPr>
              <a:t> </a:t>
            </a:r>
            <a:r>
              <a:rPr lang="en-US" sz="1200" b="0" i="0" kern="1200" dirty="0" smtClean="0">
                <a:solidFill>
                  <a:srgbClr val="000000"/>
                </a:solidFill>
                <a:effectLst/>
                <a:latin typeface="Times New Roman" pitchFamily="16" charset="0"/>
                <a:ea typeface="+mn-ea"/>
                <a:cs typeface="+mn-cs"/>
              </a:rPr>
              <a:t>Boston</a:t>
            </a:r>
            <a:r>
              <a:rPr lang="en-US" sz="1200" b="0" i="0" kern="1200" baseline="0" dirty="0" smtClean="0">
                <a:solidFill>
                  <a:srgbClr val="000000"/>
                </a:solidFill>
                <a:effectLst/>
                <a:latin typeface="Times New Roman" pitchFamily="16" charset="0"/>
                <a:ea typeface="+mn-ea"/>
                <a:cs typeface="+mn-cs"/>
              </a:rPr>
              <a:t> area</a:t>
            </a:r>
            <a:r>
              <a:rPr lang="en-US" sz="1200" b="0" i="0" kern="1200" dirty="0" smtClean="0">
                <a:solidFill>
                  <a:srgbClr val="000000"/>
                </a:solidFill>
                <a:effectLst/>
                <a:latin typeface="Times New Roman" pitchFamily="16" charset="0"/>
                <a:ea typeface="+mn-ea"/>
                <a:cs typeface="+mn-cs"/>
              </a:rPr>
              <a:t>: 4,522,858</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14</a:t>
            </a:fld>
            <a:endParaRPr lang="en-US"/>
          </a:p>
        </p:txBody>
      </p:sp>
    </p:spTree>
    <p:extLst>
      <p:ext uri="{BB962C8B-B14F-4D97-AF65-F5344CB8AC3E}">
        <p14:creationId xmlns:p14="http://schemas.microsoft.com/office/powerpoint/2010/main" val="230657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months</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15</a:t>
            </a:fld>
            <a:endParaRPr lang="en-US"/>
          </a:p>
        </p:txBody>
      </p:sp>
    </p:spTree>
    <p:extLst>
      <p:ext uri="{BB962C8B-B14F-4D97-AF65-F5344CB8AC3E}">
        <p14:creationId xmlns:p14="http://schemas.microsoft.com/office/powerpoint/2010/main" val="125109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1600" y="763588"/>
            <a:ext cx="5030788"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r>
              <a:rPr lang="en-US" dirty="0" err="1" smtClean="0"/>
              <a:t>Balacera</a:t>
            </a:r>
            <a:r>
              <a:rPr lang="en-US" dirty="0" smtClean="0"/>
              <a:t> = shooting , </a:t>
            </a:r>
            <a:r>
              <a:rPr lang="en-US" dirty="0" err="1" smtClean="0"/>
              <a:t>detonaciones</a:t>
            </a:r>
            <a:r>
              <a:rPr lang="en-US" baseline="0" dirty="0" smtClean="0"/>
              <a:t> = blasts, Garza = Street name, </a:t>
            </a:r>
            <a:r>
              <a:rPr lang="en-US" baseline="0" dirty="0" err="1" smtClean="0"/>
              <a:t>Eviten</a:t>
            </a:r>
            <a:r>
              <a:rPr lang="en-US" baseline="0" dirty="0" smtClean="0"/>
              <a:t> = avoid</a:t>
            </a:r>
            <a:endParaRPr lang="en-US" dirty="0"/>
          </a:p>
        </p:txBody>
      </p:sp>
    </p:spTree>
    <p:extLst>
      <p:ext uri="{BB962C8B-B14F-4D97-AF65-F5344CB8AC3E}">
        <p14:creationId xmlns:p14="http://schemas.microsoft.com/office/powerpoint/2010/main" val="1077763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17</a:t>
            </a:fld>
            <a:endParaRPr lang="en-US"/>
          </a:p>
        </p:txBody>
      </p:sp>
    </p:spTree>
    <p:extLst>
      <p:ext uri="{BB962C8B-B14F-4D97-AF65-F5344CB8AC3E}">
        <p14:creationId xmlns:p14="http://schemas.microsoft.com/office/powerpoint/2010/main" val="1251093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Interaction &gt;</a:t>
            </a:r>
            <a:r>
              <a:rPr lang="en-US" baseline="0" dirty="0" smtClean="0"/>
              <a:t> Dissemination </a:t>
            </a:r>
            <a:r>
              <a:rPr lang="en-US" dirty="0" smtClean="0"/>
              <a:t>16 months – Seattle with mentions (50.7%) were more common than retweets (15.7%).  </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18</a:t>
            </a:fld>
            <a:endParaRPr lang="en-US"/>
          </a:p>
        </p:txBody>
      </p:sp>
    </p:spTree>
    <p:extLst>
      <p:ext uri="{BB962C8B-B14F-4D97-AF65-F5344CB8AC3E}">
        <p14:creationId xmlns:p14="http://schemas.microsoft.com/office/powerpoint/2010/main" val="1251093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daily tweets per day goes up and down constantly, spiking when violence erupts then decreasing when the city is calm.</a:t>
            </a:r>
            <a:r>
              <a:rPr lang="en-US" baseline="0" dirty="0" smtClean="0"/>
              <a:t> Staggered adoption. Practices are passed from city to city.</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19</a:t>
            </a:fld>
            <a:endParaRPr lang="en-US"/>
          </a:p>
        </p:txBody>
      </p:sp>
    </p:spTree>
    <p:extLst>
      <p:ext uri="{BB962C8B-B14F-4D97-AF65-F5344CB8AC3E}">
        <p14:creationId xmlns:p14="http://schemas.microsoft.com/office/powerpoint/2010/main" val="19296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20</a:t>
            </a:fld>
            <a:endParaRPr lang="en-US"/>
          </a:p>
        </p:txBody>
      </p:sp>
    </p:spTree>
    <p:extLst>
      <p:ext uri="{BB962C8B-B14F-4D97-AF65-F5344CB8AC3E}">
        <p14:creationId xmlns:p14="http://schemas.microsoft.com/office/powerpoint/2010/main" val="424666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Numbers</a:t>
            </a:r>
            <a:r>
              <a:rPr lang="en-US" baseline="0" dirty="0" smtClean="0"/>
              <a:t> are contested. </a:t>
            </a:r>
            <a:r>
              <a:rPr lang="en-US" dirty="0" smtClean="0"/>
              <a:t>Some context.</a:t>
            </a:r>
            <a:r>
              <a:rPr lang="en-US" baseline="0" dirty="0" smtClean="0"/>
              <a:t> Mexican Drug War. Started by President Calderon in 2006. [add image source]</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3</a:t>
            </a:fld>
            <a:endParaRPr lang="en-US"/>
          </a:p>
        </p:txBody>
      </p:sp>
    </p:spTree>
    <p:extLst>
      <p:ext uri="{BB962C8B-B14F-4D97-AF65-F5344CB8AC3E}">
        <p14:creationId xmlns:p14="http://schemas.microsoft.com/office/powerpoint/2010/main" val="1605936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p>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21</a:t>
            </a:fld>
            <a:endParaRPr lang="en-US"/>
          </a:p>
        </p:txBody>
      </p:sp>
    </p:spTree>
    <p:extLst>
      <p:ext uri="{BB962C8B-B14F-4D97-AF65-F5344CB8AC3E}">
        <p14:creationId xmlns:p14="http://schemas.microsoft.com/office/powerpoint/2010/main" val="3945507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Followers: Captured at the moment of the last tweet.</a:t>
            </a:r>
            <a:endParaRPr lang="en-US" dirty="0" smtClean="0"/>
          </a:p>
          <a:p>
            <a:r>
              <a:rPr lang="en-US" dirty="0" smtClean="0"/>
              <a:t>Curators: </a:t>
            </a:r>
            <a:r>
              <a:rPr lang="en-US" baseline="0" dirty="0" smtClean="0"/>
              <a:t>Act as operators. </a:t>
            </a:r>
            <a:r>
              <a:rPr lang="en-US" dirty="0" smtClean="0"/>
              <a:t>Mostly (</a:t>
            </a:r>
            <a:r>
              <a:rPr lang="en-US" dirty="0" err="1" smtClean="0"/>
              <a:t>selfrepoted</a:t>
            </a:r>
            <a:r>
              <a:rPr lang="en-US" dirty="0" smtClean="0"/>
              <a:t>) females.</a:t>
            </a:r>
            <a:r>
              <a:rPr lang="en-US" baseline="0" dirty="0" smtClean="0"/>
              <a:t> </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22</a:t>
            </a:fld>
            <a:endParaRPr lang="en-US"/>
          </a:p>
        </p:txBody>
      </p:sp>
    </p:spTree>
    <p:extLst>
      <p:ext uri="{BB962C8B-B14F-4D97-AF65-F5344CB8AC3E}">
        <p14:creationId xmlns:p14="http://schemas.microsoft.com/office/powerpoint/2010/main" val="3708001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4980" indent="-434980">
              <a:buFont typeface="Arial" pitchFamily="34" charset="0"/>
              <a:buChar char="•"/>
            </a:pPr>
            <a:r>
              <a:rPr lang="en-US" sz="1200" dirty="0" smtClean="0">
                <a:latin typeface="Arial" pitchFamily="34" charset="0"/>
                <a:cs typeface="Arial" pitchFamily="34" charset="0"/>
              </a:rPr>
              <a:t>Outsiders: celebrities. </a:t>
            </a:r>
          </a:p>
          <a:p>
            <a:pPr marL="434980" indent="-434980">
              <a:buFont typeface="Arial" pitchFamily="34" charset="0"/>
              <a:buChar char="•"/>
            </a:pPr>
            <a:r>
              <a:rPr lang="en-US" sz="1200" dirty="0" smtClean="0">
                <a:latin typeface="Arial" pitchFamily="34" charset="0"/>
                <a:cs typeface="Arial" pitchFamily="34" charset="0"/>
              </a:rPr>
              <a:t>Size: in-degree, denotes who id being </a:t>
            </a:r>
            <a:r>
              <a:rPr lang="en-US" sz="1200" dirty="0" err="1" smtClean="0">
                <a:latin typeface="Arial" pitchFamily="34" charset="0"/>
                <a:cs typeface="Arial" pitchFamily="34" charset="0"/>
              </a:rPr>
              <a:t>RTed</a:t>
            </a:r>
            <a:r>
              <a:rPr lang="en-US" sz="1200" dirty="0" smtClean="0">
                <a:latin typeface="Arial" pitchFamily="34" charset="0"/>
                <a:cs typeface="Arial" pitchFamily="34" charset="0"/>
              </a:rPr>
              <a:t>. Meaning: I trust the information that is given </a:t>
            </a:r>
          </a:p>
          <a:p>
            <a:pPr marL="434980" indent="-434980">
              <a:buFont typeface="Arial" pitchFamily="34" charset="0"/>
              <a:buChar char="•"/>
            </a:pPr>
            <a:r>
              <a:rPr lang="en-US" sz="1200" dirty="0" smtClean="0">
                <a:latin typeface="Arial" pitchFamily="34" charset="0"/>
                <a:cs typeface="Arial" pitchFamily="34" charset="0"/>
              </a:rPr>
              <a:t>Biggest node: a curator. Third most followed </a:t>
            </a:r>
            <a:r>
              <a:rPr lang="en-US" sz="1200" baseline="0" dirty="0" smtClean="0">
                <a:latin typeface="Arial" pitchFamily="34" charset="0"/>
                <a:cs typeface="Arial" pitchFamily="34" charset="0"/>
              </a:rPr>
              <a:t>account in #</a:t>
            </a:r>
            <a:r>
              <a:rPr lang="en-US" sz="1200" baseline="0" dirty="0" err="1" smtClean="0">
                <a:latin typeface="Arial" pitchFamily="34" charset="0"/>
                <a:cs typeface="Arial" pitchFamily="34" charset="0"/>
              </a:rPr>
              <a:t>ABCity</a:t>
            </a:r>
            <a:r>
              <a:rPr lang="en-US" sz="1200" baseline="0" dirty="0" smtClean="0">
                <a:latin typeface="Arial" pitchFamily="34" charset="0"/>
                <a:cs typeface="Arial" pitchFamily="34" charset="0"/>
              </a:rPr>
              <a:t>, behind Calderon, </a:t>
            </a:r>
            <a:r>
              <a:rPr lang="en-US" sz="1200" baseline="0" dirty="0" err="1" smtClean="0">
                <a:latin typeface="Arial" pitchFamily="34" charset="0"/>
                <a:cs typeface="Arial" pitchFamily="34" charset="0"/>
              </a:rPr>
              <a:t>TVNews</a:t>
            </a:r>
            <a:r>
              <a:rPr lang="en-US" sz="1200" baseline="0" dirty="0" smtClean="0">
                <a:latin typeface="Arial" pitchFamily="34" charset="0"/>
                <a:cs typeface="Arial" pitchFamily="34" charset="0"/>
              </a:rPr>
              <a:t>.</a:t>
            </a:r>
            <a:endParaRPr lang="en-US" sz="1200" dirty="0" smtClean="0">
              <a:latin typeface="Arial" pitchFamily="34" charset="0"/>
              <a:cs typeface="Arial" pitchFamily="34" charset="0"/>
            </a:endParaRPr>
          </a:p>
          <a:p>
            <a:pPr marL="434980" indent="-434980">
              <a:buFont typeface="Arial" pitchFamily="34" charset="0"/>
              <a:buChar char="•"/>
            </a:pPr>
            <a:r>
              <a:rPr lang="en-US" sz="1200" dirty="0" smtClean="0">
                <a:latin typeface="Arial" pitchFamily="34" charset="0"/>
                <a:cs typeface="Arial" pitchFamily="34" charset="0"/>
              </a:rPr>
              <a:t>Top 13 are anonymous, retweet each other too.</a:t>
            </a:r>
          </a:p>
          <a:p>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23</a:t>
            </a:fld>
            <a:endParaRPr lang="en-US"/>
          </a:p>
        </p:txBody>
      </p:sp>
    </p:spTree>
    <p:extLst>
      <p:ext uri="{BB962C8B-B14F-4D97-AF65-F5344CB8AC3E}">
        <p14:creationId xmlns:p14="http://schemas.microsoft.com/office/powerpoint/2010/main" val="1065672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solidFill>
                  <a:schemeClr val="tx1"/>
                </a:solidFill>
                <a:latin typeface="Kalinga" pitchFamily="34" charset="0"/>
                <a:cs typeface="Kalinga" pitchFamily="34" charset="0"/>
              </a:rPr>
              <a:t>Fictitious</a:t>
            </a:r>
            <a:r>
              <a:rPr lang="en-US" sz="1200" baseline="0" dirty="0" smtClean="0">
                <a:solidFill>
                  <a:schemeClr val="tx1"/>
                </a:solidFill>
                <a:latin typeface="Kalinga" pitchFamily="34" charset="0"/>
                <a:cs typeface="Kalinga" pitchFamily="34" charset="0"/>
              </a:rPr>
              <a:t> names, photos. </a:t>
            </a:r>
            <a:r>
              <a:rPr lang="en-US" sz="1200" dirty="0" smtClean="0">
                <a:solidFill>
                  <a:schemeClr val="tx1"/>
                </a:solidFill>
                <a:latin typeface="Kalinga" pitchFamily="34" charset="0"/>
                <a:cs typeface="Kalinga" pitchFamily="34" charset="0"/>
              </a:rPr>
              <a:t>Contacted</a:t>
            </a:r>
            <a:r>
              <a:rPr lang="en-US" sz="1200" baseline="0" dirty="0" smtClean="0">
                <a:solidFill>
                  <a:schemeClr val="tx1"/>
                </a:solidFill>
                <a:latin typeface="Kalinga" pitchFamily="34" charset="0"/>
                <a:cs typeface="Kalinga" pitchFamily="34" charset="0"/>
              </a:rPr>
              <a:t> several of them. 4 replied. I present here some of the highlights of my conversation with 2.</a:t>
            </a:r>
            <a:endParaRPr lang="en-US" sz="1200" dirty="0" smtClean="0">
              <a:solidFill>
                <a:schemeClr val="tx1"/>
              </a:solidFill>
              <a:latin typeface="Kalinga" pitchFamily="34" charset="0"/>
              <a:cs typeface="Kalinga" pitchFamily="34" charset="0"/>
            </a:endParaRPr>
          </a:p>
        </p:txBody>
      </p:sp>
      <p:sp>
        <p:nvSpPr>
          <p:cNvPr id="4" name="Slide Number Placeholder 3"/>
          <p:cNvSpPr>
            <a:spLocks noGrp="1"/>
          </p:cNvSpPr>
          <p:nvPr>
            <p:ph type="sldNum" idx="10"/>
          </p:nvPr>
        </p:nvSpPr>
        <p:spPr/>
        <p:txBody>
          <a:bodyPr/>
          <a:lstStyle/>
          <a:p>
            <a:fld id="{1B19F7E0-663E-4FDB-B35B-7D2DCA1E55A3}" type="slidenum">
              <a:rPr lang="en-US" smtClean="0"/>
              <a:pPr/>
              <a:t>24</a:t>
            </a:fld>
            <a:endParaRPr lang="en-US"/>
          </a:p>
        </p:txBody>
      </p:sp>
    </p:spTree>
    <p:extLst>
      <p:ext uri="{BB962C8B-B14F-4D97-AF65-F5344CB8AC3E}">
        <p14:creationId xmlns:p14="http://schemas.microsoft.com/office/powerpoint/2010/main" val="126692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smtClean="0">
              <a:solidFill>
                <a:schemeClr val="tx1"/>
              </a:solidFill>
              <a:latin typeface="Kalinga" pitchFamily="34" charset="0"/>
              <a:cs typeface="Kalinga" pitchFamily="34" charset="0"/>
            </a:endParaRPr>
          </a:p>
        </p:txBody>
      </p:sp>
      <p:sp>
        <p:nvSpPr>
          <p:cNvPr id="4" name="Slide Number Placeholder 3"/>
          <p:cNvSpPr>
            <a:spLocks noGrp="1"/>
          </p:cNvSpPr>
          <p:nvPr>
            <p:ph type="sldNum" idx="10"/>
          </p:nvPr>
        </p:nvSpPr>
        <p:spPr/>
        <p:txBody>
          <a:bodyPr/>
          <a:lstStyle/>
          <a:p>
            <a:fld id="{1B19F7E0-663E-4FDB-B35B-7D2DCA1E55A3}" type="slidenum">
              <a:rPr lang="en-US" smtClean="0"/>
              <a:pPr/>
              <a:t>25</a:t>
            </a:fld>
            <a:endParaRPr lang="en-US"/>
          </a:p>
        </p:txBody>
      </p:sp>
    </p:spTree>
    <p:extLst>
      <p:ext uri="{BB962C8B-B14F-4D97-AF65-F5344CB8AC3E}">
        <p14:creationId xmlns:p14="http://schemas.microsoft.com/office/powerpoint/2010/main" val="1266921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smtClean="0">
              <a:solidFill>
                <a:schemeClr val="tx1"/>
              </a:solidFill>
              <a:latin typeface="Kalinga" pitchFamily="34" charset="0"/>
              <a:cs typeface="Kalinga" pitchFamily="34" charset="0"/>
            </a:endParaRPr>
          </a:p>
        </p:txBody>
      </p:sp>
      <p:sp>
        <p:nvSpPr>
          <p:cNvPr id="4" name="Slide Number Placeholder 3"/>
          <p:cNvSpPr>
            <a:spLocks noGrp="1"/>
          </p:cNvSpPr>
          <p:nvPr>
            <p:ph type="sldNum" idx="10"/>
          </p:nvPr>
        </p:nvSpPr>
        <p:spPr/>
        <p:txBody>
          <a:bodyPr/>
          <a:lstStyle/>
          <a:p>
            <a:fld id="{1B19F7E0-663E-4FDB-B35B-7D2DCA1E55A3}" type="slidenum">
              <a:rPr lang="en-US" smtClean="0"/>
              <a:pPr/>
              <a:t>26</a:t>
            </a:fld>
            <a:endParaRPr lang="en-US"/>
          </a:p>
        </p:txBody>
      </p:sp>
    </p:spTree>
    <p:extLst>
      <p:ext uri="{BB962C8B-B14F-4D97-AF65-F5344CB8AC3E}">
        <p14:creationId xmlns:p14="http://schemas.microsoft.com/office/powerpoint/2010/main" val="1266921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smtClean="0">
              <a:solidFill>
                <a:schemeClr val="tx1"/>
              </a:solidFill>
              <a:latin typeface="Kalinga" pitchFamily="34" charset="0"/>
              <a:cs typeface="Kalinga" pitchFamily="34" charset="0"/>
            </a:endParaRPr>
          </a:p>
        </p:txBody>
      </p:sp>
      <p:sp>
        <p:nvSpPr>
          <p:cNvPr id="4" name="Slide Number Placeholder 3"/>
          <p:cNvSpPr>
            <a:spLocks noGrp="1"/>
          </p:cNvSpPr>
          <p:nvPr>
            <p:ph type="sldNum" idx="10"/>
          </p:nvPr>
        </p:nvSpPr>
        <p:spPr/>
        <p:txBody>
          <a:bodyPr/>
          <a:lstStyle/>
          <a:p>
            <a:fld id="{1B19F7E0-663E-4FDB-B35B-7D2DCA1E55A3}" type="slidenum">
              <a:rPr lang="en-US" smtClean="0"/>
              <a:pPr/>
              <a:t>27</a:t>
            </a:fld>
            <a:endParaRPr lang="en-US"/>
          </a:p>
        </p:txBody>
      </p:sp>
    </p:spTree>
    <p:extLst>
      <p:ext uri="{BB962C8B-B14F-4D97-AF65-F5344CB8AC3E}">
        <p14:creationId xmlns:p14="http://schemas.microsoft.com/office/powerpoint/2010/main" val="1266921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solidFill>
                  <a:schemeClr val="tx1"/>
                </a:solidFill>
                <a:latin typeface="Kalinga" pitchFamily="34" charset="0"/>
                <a:cs typeface="Kalinga" pitchFamily="34" charset="0"/>
              </a:rPr>
              <a:t>Angela: Triangulation. Contacts</a:t>
            </a:r>
            <a:r>
              <a:rPr lang="en-US" sz="1200" baseline="0" dirty="0" smtClean="0">
                <a:solidFill>
                  <a:schemeClr val="tx1"/>
                </a:solidFill>
                <a:latin typeface="Kalinga" pitchFamily="34" charset="0"/>
                <a:cs typeface="Kalinga" pitchFamily="34" charset="0"/>
              </a:rPr>
              <a:t> </a:t>
            </a:r>
            <a:r>
              <a:rPr lang="en-US" sz="1200" dirty="0" smtClean="0">
                <a:solidFill>
                  <a:schemeClr val="tx1"/>
                </a:solidFill>
                <a:latin typeface="Kalinga" pitchFamily="34" charset="0"/>
                <a:cs typeface="Kalinga" pitchFamily="34" charset="0"/>
              </a:rPr>
              <a:t>Distributed</a:t>
            </a:r>
            <a:r>
              <a:rPr lang="en-US" sz="1200" baseline="0" dirty="0" smtClean="0">
                <a:solidFill>
                  <a:schemeClr val="tx1"/>
                </a:solidFill>
                <a:latin typeface="Kalinga" pitchFamily="34" charset="0"/>
                <a:cs typeface="Kalinga" pitchFamily="34" charset="0"/>
              </a:rPr>
              <a:t> geographically. </a:t>
            </a:r>
          </a:p>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baseline="0" dirty="0" smtClean="0">
                <a:solidFill>
                  <a:schemeClr val="tx1"/>
                </a:solidFill>
                <a:latin typeface="Kalinga" pitchFamily="34" charset="0"/>
                <a:cs typeface="Kalinga" pitchFamily="34" charset="0"/>
              </a:rPr>
              <a:t>Trust: </a:t>
            </a:r>
            <a:r>
              <a:rPr lang="en-US" sz="1200" dirty="0" smtClean="0">
                <a:solidFill>
                  <a:schemeClr val="tx1"/>
                </a:solidFill>
                <a:latin typeface="Kalinga" pitchFamily="34" charset="0"/>
                <a:cs typeface="Kalinga" pitchFamily="34" charset="0"/>
              </a:rPr>
              <a:t>“I </a:t>
            </a:r>
            <a:r>
              <a:rPr lang="en-US" sz="1200" dirty="0" smtClean="0">
                <a:solidFill>
                  <a:srgbClr val="C00000"/>
                </a:solidFill>
                <a:latin typeface="Kalinga" pitchFamily="34" charset="0"/>
                <a:cs typeface="Kalinga" pitchFamily="34" charset="0"/>
              </a:rPr>
              <a:t>can’t recommend anyone </a:t>
            </a:r>
            <a:r>
              <a:rPr lang="en-US" sz="1200" dirty="0" smtClean="0">
                <a:solidFill>
                  <a:schemeClr val="tx1"/>
                </a:solidFill>
                <a:latin typeface="Kalinga" pitchFamily="34" charset="0"/>
                <a:cs typeface="Kalinga" pitchFamily="34" charset="0"/>
              </a:rPr>
              <a:t>after what happened with [name of curator]. I can’t vouch for anybody, because I don’t know who is behind that account.” </a:t>
            </a:r>
          </a:p>
          <a:p>
            <a:r>
              <a:rPr lang="en-US" sz="1200" dirty="0" smtClean="0">
                <a:solidFill>
                  <a:schemeClr val="tx1"/>
                </a:solidFill>
                <a:latin typeface="Kalinga" pitchFamily="34" charset="0"/>
                <a:cs typeface="Kalinga" pitchFamily="34" charset="0"/>
              </a:rPr>
              <a:t>Claudia:</a:t>
            </a:r>
            <a:r>
              <a:rPr lang="en-US" sz="1200" baseline="0" dirty="0" smtClean="0">
                <a:solidFill>
                  <a:schemeClr val="tx1"/>
                </a:solidFill>
                <a:latin typeface="Kalinga" pitchFamily="34" charset="0"/>
                <a:cs typeface="Kalinga" pitchFamily="34" charset="0"/>
              </a:rPr>
              <a:t> </a:t>
            </a:r>
            <a:r>
              <a:rPr lang="en-US" sz="1200" dirty="0" smtClean="0">
                <a:solidFill>
                  <a:schemeClr val="tx1"/>
                </a:solidFill>
                <a:latin typeface="Kalinga" pitchFamily="34" charset="0"/>
                <a:cs typeface="Kalinga" pitchFamily="34" charset="0"/>
              </a:rPr>
              <a:t>“Not all my followers send me information but I am very thankful to those who take the time to do it</a:t>
            </a:r>
          </a:p>
          <a:p>
            <a:endParaRPr lang="en-US" sz="1200" dirty="0">
              <a:solidFill>
                <a:schemeClr val="tx1"/>
              </a:solidFill>
              <a:latin typeface="Kalinga" pitchFamily="34" charset="0"/>
              <a:cs typeface="Kalinga" pitchFamily="34" charset="0"/>
            </a:endParaRPr>
          </a:p>
        </p:txBody>
      </p:sp>
      <p:sp>
        <p:nvSpPr>
          <p:cNvPr id="4" name="Slide Number Placeholder 3"/>
          <p:cNvSpPr>
            <a:spLocks noGrp="1"/>
          </p:cNvSpPr>
          <p:nvPr>
            <p:ph type="sldNum" idx="10"/>
          </p:nvPr>
        </p:nvSpPr>
        <p:spPr/>
        <p:txBody>
          <a:bodyPr/>
          <a:lstStyle/>
          <a:p>
            <a:fld id="{1B19F7E0-663E-4FDB-B35B-7D2DCA1E55A3}" type="slidenum">
              <a:rPr lang="en-US" smtClean="0"/>
              <a:pPr/>
              <a:t>28</a:t>
            </a:fld>
            <a:endParaRPr lang="en-US"/>
          </a:p>
        </p:txBody>
      </p:sp>
    </p:spTree>
    <p:extLst>
      <p:ext uri="{BB962C8B-B14F-4D97-AF65-F5344CB8AC3E}">
        <p14:creationId xmlns:p14="http://schemas.microsoft.com/office/powerpoint/2010/main" val="1266921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a:t>
            </a:r>
            <a:r>
              <a:rPr lang="en-US" baseline="0" dirty="0" smtClean="0"/>
              <a:t> </a:t>
            </a:r>
            <a:r>
              <a:rPr lang="en-US" baseline="0" dirty="0" err="1" smtClean="0"/>
              <a:t>nena</a:t>
            </a:r>
            <a:r>
              <a:rPr lang="en-US" baseline="0" dirty="0" smtClean="0"/>
              <a:t> de Laredo</a:t>
            </a:r>
          </a:p>
          <a:p>
            <a:r>
              <a:rPr lang="en-US" dirty="0" smtClean="0"/>
              <a:t>$600,000</a:t>
            </a:r>
            <a:r>
              <a:rPr lang="en-US" baseline="0" dirty="0" smtClean="0"/>
              <a:t> pesos </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29</a:t>
            </a:fld>
            <a:endParaRPr lang="en-US"/>
          </a:p>
        </p:txBody>
      </p:sp>
    </p:spTree>
    <p:extLst>
      <p:ext uri="{BB962C8B-B14F-4D97-AF65-F5344CB8AC3E}">
        <p14:creationId xmlns:p14="http://schemas.microsoft.com/office/powerpoint/2010/main" val="1498786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a:t>
            </a:r>
            <a:r>
              <a:rPr lang="en-US" baseline="0" dirty="0" smtClean="0"/>
              <a:t> Engages or attacks.</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30</a:t>
            </a:fld>
            <a:endParaRPr lang="en-US"/>
          </a:p>
        </p:txBody>
      </p:sp>
    </p:spTree>
    <p:extLst>
      <p:ext uri="{BB962C8B-B14F-4D97-AF65-F5344CB8AC3E}">
        <p14:creationId xmlns:p14="http://schemas.microsoft.com/office/powerpoint/2010/main" val="239419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Shootings,</a:t>
            </a:r>
            <a:r>
              <a:rPr lang="en-US" baseline="0" dirty="0" smtClean="0"/>
              <a:t> grenade attacks and even car bombs. </a:t>
            </a:r>
          </a:p>
          <a:p>
            <a:r>
              <a:rPr lang="en-US" dirty="0" smtClean="0"/>
              <a:t>In some Mexican cities</a:t>
            </a:r>
            <a:r>
              <a:rPr lang="en-US" baseline="0" dirty="0" smtClean="0"/>
              <a:t> violence, crises are part of everyday life</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4</a:t>
            </a:fld>
            <a:endParaRPr lang="en-US"/>
          </a:p>
        </p:txBody>
      </p:sp>
    </p:spTree>
    <p:extLst>
      <p:ext uri="{BB962C8B-B14F-4D97-AF65-F5344CB8AC3E}">
        <p14:creationId xmlns:p14="http://schemas.microsoft.com/office/powerpoint/2010/main" val="2573341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31</a:t>
            </a:fld>
            <a:endParaRPr lang="en-US"/>
          </a:p>
        </p:txBody>
      </p:sp>
    </p:spTree>
    <p:extLst>
      <p:ext uri="{BB962C8B-B14F-4D97-AF65-F5344CB8AC3E}">
        <p14:creationId xmlns:p14="http://schemas.microsoft.com/office/powerpoint/2010/main" val="4246662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32</a:t>
            </a:fld>
            <a:endParaRPr lang="en-US"/>
          </a:p>
        </p:txBody>
      </p:sp>
    </p:spTree>
    <p:extLst>
      <p:ext uri="{BB962C8B-B14F-4D97-AF65-F5344CB8AC3E}">
        <p14:creationId xmlns:p14="http://schemas.microsoft.com/office/powerpoint/2010/main" val="4122567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content of this presentation is partly published work and partly work in progress that we have worked on with our collaborators.</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33</a:t>
            </a:fld>
            <a:endParaRPr lang="en-US"/>
          </a:p>
        </p:txBody>
      </p:sp>
    </p:spTree>
    <p:extLst>
      <p:ext uri="{BB962C8B-B14F-4D97-AF65-F5344CB8AC3E}">
        <p14:creationId xmlns:p14="http://schemas.microsoft.com/office/powerpoint/2010/main" val="92855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5</a:t>
            </a:fld>
            <a:endParaRPr lang="en-US"/>
          </a:p>
        </p:txBody>
      </p:sp>
    </p:spTree>
    <p:extLst>
      <p:ext uri="{BB962C8B-B14F-4D97-AF65-F5344CB8AC3E}">
        <p14:creationId xmlns:p14="http://schemas.microsoft.com/office/powerpoint/2010/main" val="424666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Quite</a:t>
            </a:r>
            <a:r>
              <a:rPr lang="en-US" baseline="0" dirty="0" smtClean="0"/>
              <a:t> a bit of work on the field of Crisis Informatics. </a:t>
            </a:r>
            <a:r>
              <a:rPr lang="en-US" dirty="0" smtClean="0"/>
              <a:t>Typically when crises emerge, governments and the</a:t>
            </a:r>
            <a:r>
              <a:rPr lang="en-US" baseline="0" dirty="0" smtClean="0"/>
              <a:t> media are there to inform us. In the US the government has developed the role of </a:t>
            </a:r>
            <a:r>
              <a:rPr lang="en-US" dirty="0" smtClean="0"/>
              <a:t>Public Information Officers (PIOs) which has</a:t>
            </a:r>
            <a:r>
              <a:rPr lang="en-US" baseline="0" dirty="0" smtClean="0"/>
              <a:t> been documented by </a:t>
            </a:r>
            <a:r>
              <a:rPr lang="en-US" baseline="0" dirty="0" err="1" smtClean="0"/>
              <a:t>Palen</a:t>
            </a:r>
            <a:r>
              <a:rPr lang="en-US" baseline="0" dirty="0" smtClean="0"/>
              <a:t> and others.</a:t>
            </a:r>
            <a:endParaRPr lang="en-US" dirty="0" smtClean="0"/>
          </a:p>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6</a:t>
            </a:fld>
            <a:endParaRPr lang="en-US"/>
          </a:p>
        </p:txBody>
      </p:sp>
    </p:spTree>
    <p:extLst>
      <p:ext uri="{BB962C8B-B14F-4D97-AF65-F5344CB8AC3E}">
        <p14:creationId xmlns:p14="http://schemas.microsoft.com/office/powerpoint/2010/main" val="235650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MSM </a:t>
            </a:r>
            <a:endParaRPr lang="en-US" sz="1200" kern="1200" dirty="0" smtClean="0">
              <a:solidFill>
                <a:srgbClr val="000000"/>
              </a:solidFill>
              <a:effectLst/>
              <a:latin typeface="Times New Roman" pitchFamily="16" charset="0"/>
              <a:ea typeface="+mn-ea"/>
              <a:cs typeface="+mn-cs"/>
            </a:endParaRPr>
          </a:p>
        </p:txBody>
      </p:sp>
      <p:sp>
        <p:nvSpPr>
          <p:cNvPr id="4" name="Slide Number Placeholder 3"/>
          <p:cNvSpPr>
            <a:spLocks noGrp="1"/>
          </p:cNvSpPr>
          <p:nvPr>
            <p:ph type="sldNum" idx="10"/>
          </p:nvPr>
        </p:nvSpPr>
        <p:spPr/>
        <p:txBody>
          <a:bodyPr/>
          <a:lstStyle/>
          <a:p>
            <a:fld id="{1B19F7E0-663E-4FDB-B35B-7D2DCA1E55A3}" type="slidenum">
              <a:rPr lang="en-US" smtClean="0"/>
              <a:pPr/>
              <a:t>7</a:t>
            </a:fld>
            <a:endParaRPr lang="en-US"/>
          </a:p>
        </p:txBody>
      </p:sp>
    </p:spTree>
    <p:extLst>
      <p:ext uri="{BB962C8B-B14F-4D97-AF65-F5344CB8AC3E}">
        <p14:creationId xmlns:p14="http://schemas.microsoft.com/office/powerpoint/2010/main" val="387607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Caveat #1: hard to find ground truth. </a:t>
            </a:r>
            <a:endParaRPr lang="en-US" dirty="0" smtClean="0"/>
          </a:p>
          <a:p>
            <a:pPr marL="0" marR="0" indent="0" algn="l" defTabSz="45701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kern="1200" dirty="0" smtClean="0">
              <a:solidFill>
                <a:srgbClr val="000000"/>
              </a:solidFill>
              <a:effectLst/>
              <a:latin typeface="Times New Roman" pitchFamily="16" charset="0"/>
              <a:ea typeface="+mn-ea"/>
              <a:cs typeface="+mn-cs"/>
            </a:endParaRPr>
          </a:p>
        </p:txBody>
      </p:sp>
      <p:sp>
        <p:nvSpPr>
          <p:cNvPr id="4" name="Slide Number Placeholder 3"/>
          <p:cNvSpPr>
            <a:spLocks noGrp="1"/>
          </p:cNvSpPr>
          <p:nvPr>
            <p:ph type="sldNum" idx="10"/>
          </p:nvPr>
        </p:nvSpPr>
        <p:spPr/>
        <p:txBody>
          <a:bodyPr/>
          <a:lstStyle/>
          <a:p>
            <a:fld id="{1B19F7E0-663E-4FDB-B35B-7D2DCA1E55A3}" type="slidenum">
              <a:rPr lang="en-US" smtClean="0"/>
              <a:pPr/>
              <a:t>8</a:t>
            </a:fld>
            <a:endParaRPr lang="en-US"/>
          </a:p>
        </p:txBody>
      </p:sp>
    </p:spTree>
    <p:extLst>
      <p:ext uri="{BB962C8B-B14F-4D97-AF65-F5344CB8AC3E}">
        <p14:creationId xmlns:p14="http://schemas.microsoft.com/office/powerpoint/2010/main" val="387607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9</a:t>
            </a:fld>
            <a:endParaRPr lang="en-US"/>
          </a:p>
        </p:txBody>
      </p:sp>
    </p:spTree>
    <p:extLst>
      <p:ext uri="{BB962C8B-B14F-4D97-AF65-F5344CB8AC3E}">
        <p14:creationId xmlns:p14="http://schemas.microsoft.com/office/powerpoint/2010/main" val="424666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0" i="0" kern="1200" dirty="0" smtClean="0">
                <a:solidFill>
                  <a:srgbClr val="000000"/>
                </a:solidFill>
                <a:effectLst/>
                <a:latin typeface="Times New Roman" pitchFamily="16" charset="0"/>
                <a:ea typeface="+mn-ea"/>
                <a:cs typeface="+mn-cs"/>
              </a:rPr>
              <a:t>The six largest countries in terms of information production through Twitter” OII</a:t>
            </a:r>
            <a:endParaRPr lang="en-US" dirty="0"/>
          </a:p>
        </p:txBody>
      </p:sp>
      <p:sp>
        <p:nvSpPr>
          <p:cNvPr id="4" name="Slide Number Placeholder 3"/>
          <p:cNvSpPr>
            <a:spLocks noGrp="1"/>
          </p:cNvSpPr>
          <p:nvPr>
            <p:ph type="sldNum" idx="10"/>
          </p:nvPr>
        </p:nvSpPr>
        <p:spPr/>
        <p:txBody>
          <a:bodyPr/>
          <a:lstStyle/>
          <a:p>
            <a:fld id="{1B19F7E0-663E-4FDB-B35B-7D2DCA1E55A3}" type="slidenum">
              <a:rPr lang="en-US" smtClean="0"/>
              <a:pPr/>
              <a:t>10</a:t>
            </a:fld>
            <a:endParaRPr lang="en-US"/>
          </a:p>
        </p:txBody>
      </p:sp>
    </p:spTree>
    <p:extLst>
      <p:ext uri="{BB962C8B-B14F-4D97-AF65-F5344CB8AC3E}">
        <p14:creationId xmlns:p14="http://schemas.microsoft.com/office/powerpoint/2010/main" val="23692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8" cy="1931987"/>
          </a:xfrm>
        </p:spPr>
        <p:txBody>
          <a:bodyPr/>
          <a:lstStyle>
            <a:lvl1pPr marL="0" indent="0" algn="ctr">
              <a:buNone/>
              <a:defRPr/>
            </a:lvl1pPr>
            <a:lvl2pPr marL="457010" indent="0" algn="ctr">
              <a:buNone/>
              <a:defRPr/>
            </a:lvl2pPr>
            <a:lvl3pPr marL="914021" indent="0" algn="ctr">
              <a:buNone/>
              <a:defRPr/>
            </a:lvl3pPr>
            <a:lvl4pPr marL="1371031" indent="0" algn="ctr">
              <a:buNone/>
              <a:defRPr/>
            </a:lvl4pPr>
            <a:lvl5pPr marL="1828041" indent="0" algn="ctr">
              <a:buNone/>
              <a:defRPr/>
            </a:lvl5pPr>
            <a:lvl6pPr marL="2285052" indent="0" algn="ctr">
              <a:buNone/>
              <a:defRPr/>
            </a:lvl6pPr>
            <a:lvl7pPr marL="2742063" indent="0" algn="ctr">
              <a:buNone/>
              <a:defRPr/>
            </a:lvl7pPr>
            <a:lvl8pPr marL="3199073" indent="0" algn="ctr">
              <a:buNone/>
              <a:defRPr/>
            </a:lvl8pPr>
            <a:lvl9pPr marL="3656083"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ECA3859-0280-4762-9FCF-B44877F23F5C}" type="slidenum">
              <a:rPr lang="en-US"/>
              <a:pPr/>
              <a:t>‹#›</a:t>
            </a:fld>
            <a:endParaRPr lang="en-US"/>
          </a:p>
        </p:txBody>
      </p:sp>
    </p:spTree>
    <p:extLst>
      <p:ext uri="{BB962C8B-B14F-4D97-AF65-F5344CB8AC3E}">
        <p14:creationId xmlns:p14="http://schemas.microsoft.com/office/powerpoint/2010/main" val="21009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88BDD6C-9453-4443-BE17-821BFC04ED34}" type="slidenum">
              <a:rPr lang="en-US"/>
              <a:pPr/>
              <a:t>‹#›</a:t>
            </a:fld>
            <a:endParaRPr lang="en-US"/>
          </a:p>
        </p:txBody>
      </p:sp>
    </p:spTree>
    <p:extLst>
      <p:ext uri="{BB962C8B-B14F-4D97-AF65-F5344CB8AC3E}">
        <p14:creationId xmlns:p14="http://schemas.microsoft.com/office/powerpoint/2010/main" val="253357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7" y="301629"/>
            <a:ext cx="2265363" cy="645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9"/>
            <a:ext cx="6643688" cy="645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06E0B77-0389-4342-8733-A73CE4B7B810}" type="slidenum">
              <a:rPr lang="en-US"/>
              <a:pPr/>
              <a:t>‹#›</a:t>
            </a:fld>
            <a:endParaRPr lang="en-US"/>
          </a:p>
        </p:txBody>
      </p:sp>
    </p:spTree>
    <p:extLst>
      <p:ext uri="{BB962C8B-B14F-4D97-AF65-F5344CB8AC3E}">
        <p14:creationId xmlns:p14="http://schemas.microsoft.com/office/powerpoint/2010/main" val="69438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1450" cy="1252538"/>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03238" y="6884992"/>
            <a:ext cx="2338388" cy="511175"/>
          </a:xfrm>
        </p:spPr>
        <p:txBody>
          <a:bodyPr/>
          <a:lstStyle>
            <a:lvl1pPr>
              <a:defRPr/>
            </a:lvl1pPr>
          </a:lstStyle>
          <a:p>
            <a:endParaRPr lang="en-US"/>
          </a:p>
        </p:txBody>
      </p:sp>
      <p:sp>
        <p:nvSpPr>
          <p:cNvPr id="4" name="Footer Placeholder 3"/>
          <p:cNvSpPr>
            <a:spLocks noGrp="1"/>
          </p:cNvSpPr>
          <p:nvPr>
            <p:ph type="ftr" idx="11"/>
          </p:nvPr>
        </p:nvSpPr>
        <p:spPr>
          <a:xfrm>
            <a:off x="3448052" y="6884992"/>
            <a:ext cx="3186113" cy="511175"/>
          </a:xfrm>
        </p:spPr>
        <p:txBody>
          <a:bodyPr/>
          <a:lstStyle>
            <a:lvl1pPr>
              <a:defRPr/>
            </a:lvl1pPr>
          </a:lstStyle>
          <a:p>
            <a:endParaRPr lang="en-US"/>
          </a:p>
        </p:txBody>
      </p:sp>
      <p:sp>
        <p:nvSpPr>
          <p:cNvPr id="5" name="Slide Number Placeholder 4"/>
          <p:cNvSpPr>
            <a:spLocks noGrp="1"/>
          </p:cNvSpPr>
          <p:nvPr>
            <p:ph type="sldNum" idx="12"/>
          </p:nvPr>
        </p:nvSpPr>
        <p:spPr>
          <a:xfrm>
            <a:off x="7226300" y="6884992"/>
            <a:ext cx="2338388" cy="511175"/>
          </a:xfrm>
        </p:spPr>
        <p:txBody>
          <a:bodyPr/>
          <a:lstStyle>
            <a:lvl1pPr>
              <a:defRPr/>
            </a:lvl1pPr>
          </a:lstStyle>
          <a:p>
            <a:fld id="{0B744BCB-46E2-426C-9F76-ED8AB8C70DA9}" type="slidenum">
              <a:rPr lang="en-US"/>
              <a:pPr/>
              <a:t>‹#›</a:t>
            </a:fld>
            <a:endParaRPr lang="en-US"/>
          </a:p>
        </p:txBody>
      </p:sp>
    </p:spTree>
    <p:extLst>
      <p:ext uri="{BB962C8B-B14F-4D97-AF65-F5344CB8AC3E}">
        <p14:creationId xmlns:p14="http://schemas.microsoft.com/office/powerpoint/2010/main" val="16351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81EF0C2-E58E-402C-9CD2-360F948121F8}" type="slidenum">
              <a:rPr lang="en-US"/>
              <a:pPr/>
              <a:t>‹#›</a:t>
            </a:fld>
            <a:endParaRPr lang="en-US"/>
          </a:p>
        </p:txBody>
      </p:sp>
    </p:spTree>
    <p:extLst>
      <p:ext uri="{BB962C8B-B14F-4D97-AF65-F5344CB8AC3E}">
        <p14:creationId xmlns:p14="http://schemas.microsoft.com/office/powerpoint/2010/main" val="232232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4"/>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010" indent="0">
              <a:buNone/>
              <a:defRPr sz="1800"/>
            </a:lvl2pPr>
            <a:lvl3pPr marL="914021" indent="0">
              <a:buNone/>
              <a:defRPr sz="1700"/>
            </a:lvl3pPr>
            <a:lvl4pPr marL="1371031" indent="0">
              <a:buNone/>
              <a:defRPr sz="1400"/>
            </a:lvl4pPr>
            <a:lvl5pPr marL="1828041" indent="0">
              <a:buNone/>
              <a:defRPr sz="1400"/>
            </a:lvl5pPr>
            <a:lvl6pPr marL="2285052" indent="0">
              <a:buNone/>
              <a:defRPr sz="1400"/>
            </a:lvl6pPr>
            <a:lvl7pPr marL="2742063" indent="0">
              <a:buNone/>
              <a:defRPr sz="1400"/>
            </a:lvl7pPr>
            <a:lvl8pPr marL="3199073" indent="0">
              <a:buNone/>
              <a:defRPr sz="1400"/>
            </a:lvl8pPr>
            <a:lvl9pPr marL="3656083"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BEF994E-CAA7-4BDE-9505-F00558601A9F}" type="slidenum">
              <a:rPr lang="en-US"/>
              <a:pPr/>
              <a:t>‹#›</a:t>
            </a:fld>
            <a:endParaRPr lang="en-US"/>
          </a:p>
        </p:txBody>
      </p:sp>
    </p:spTree>
    <p:extLst>
      <p:ext uri="{BB962C8B-B14F-4D97-AF65-F5344CB8AC3E}">
        <p14:creationId xmlns:p14="http://schemas.microsoft.com/office/powerpoint/2010/main" val="117672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42" y="1766890"/>
            <a:ext cx="4454525"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7" y="1766890"/>
            <a:ext cx="4454525"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324ABC6-765F-4F2E-9369-3BA97F07076B}" type="slidenum">
              <a:rPr lang="en-US"/>
              <a:pPr/>
              <a:t>‹#›</a:t>
            </a:fld>
            <a:endParaRPr lang="en-US"/>
          </a:p>
        </p:txBody>
      </p:sp>
    </p:spTree>
    <p:extLst>
      <p:ext uri="{BB962C8B-B14F-4D97-AF65-F5344CB8AC3E}">
        <p14:creationId xmlns:p14="http://schemas.microsoft.com/office/powerpoint/2010/main" val="125218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3217"/>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010" indent="0">
              <a:buNone/>
              <a:defRPr sz="2000" b="1"/>
            </a:lvl2pPr>
            <a:lvl3pPr marL="914021" indent="0">
              <a:buNone/>
              <a:defRPr sz="1800" b="1"/>
            </a:lvl3pPr>
            <a:lvl4pPr marL="1371031" indent="0">
              <a:buNone/>
              <a:defRPr sz="1700" b="1"/>
            </a:lvl4pPr>
            <a:lvl5pPr marL="1828041" indent="0">
              <a:buNone/>
              <a:defRPr sz="1700" b="1"/>
            </a:lvl5pPr>
            <a:lvl6pPr marL="2285052" indent="0">
              <a:buNone/>
              <a:defRPr sz="1700" b="1"/>
            </a:lvl6pPr>
            <a:lvl7pPr marL="2742063" indent="0">
              <a:buNone/>
              <a:defRPr sz="1700" b="1"/>
            </a:lvl7pPr>
            <a:lvl8pPr marL="3199073" indent="0">
              <a:buNone/>
              <a:defRPr sz="1700" b="1"/>
            </a:lvl8pPr>
            <a:lvl9pPr marL="365608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7010" indent="0">
              <a:buNone/>
              <a:defRPr sz="2000" b="1"/>
            </a:lvl2pPr>
            <a:lvl3pPr marL="914021" indent="0">
              <a:buNone/>
              <a:defRPr sz="1800" b="1"/>
            </a:lvl3pPr>
            <a:lvl4pPr marL="1371031" indent="0">
              <a:buNone/>
              <a:defRPr sz="1700" b="1"/>
            </a:lvl4pPr>
            <a:lvl5pPr marL="1828041" indent="0">
              <a:buNone/>
              <a:defRPr sz="1700" b="1"/>
            </a:lvl5pPr>
            <a:lvl6pPr marL="2285052" indent="0">
              <a:buNone/>
              <a:defRPr sz="1700" b="1"/>
            </a:lvl6pPr>
            <a:lvl7pPr marL="2742063" indent="0">
              <a:buNone/>
              <a:defRPr sz="1700" b="1"/>
            </a:lvl7pPr>
            <a:lvl8pPr marL="3199073" indent="0">
              <a:buNone/>
              <a:defRPr sz="1700" b="1"/>
            </a:lvl8pPr>
            <a:lvl9pPr marL="365608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A85D08D4-56FB-4350-8EAA-F0DCEE65EE6D}" type="slidenum">
              <a:rPr lang="en-US"/>
              <a:pPr/>
              <a:t>‹#›</a:t>
            </a:fld>
            <a:endParaRPr lang="en-US"/>
          </a:p>
        </p:txBody>
      </p:sp>
    </p:spTree>
    <p:extLst>
      <p:ext uri="{BB962C8B-B14F-4D97-AF65-F5344CB8AC3E}">
        <p14:creationId xmlns:p14="http://schemas.microsoft.com/office/powerpoint/2010/main" val="145823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1E7BD64D-BC07-420C-87D5-4105CBBFAB53}" type="slidenum">
              <a:rPr lang="en-US"/>
              <a:pPr/>
              <a:t>‹#›</a:t>
            </a:fld>
            <a:endParaRPr lang="en-US"/>
          </a:p>
        </p:txBody>
      </p:sp>
    </p:spTree>
    <p:extLst>
      <p:ext uri="{BB962C8B-B14F-4D97-AF65-F5344CB8AC3E}">
        <p14:creationId xmlns:p14="http://schemas.microsoft.com/office/powerpoint/2010/main" val="237003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3035E236-9D49-4E95-8925-F71126D95B41}" type="slidenum">
              <a:rPr lang="en-US"/>
              <a:pPr/>
              <a:t>‹#›</a:t>
            </a:fld>
            <a:endParaRPr lang="en-US"/>
          </a:p>
        </p:txBody>
      </p:sp>
    </p:spTree>
    <p:extLst>
      <p:ext uri="{BB962C8B-B14F-4D97-AF65-F5344CB8AC3E}">
        <p14:creationId xmlns:p14="http://schemas.microsoft.com/office/powerpoint/2010/main" val="2094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7" y="301629"/>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5"/>
            <a:ext cx="3316288" cy="5172075"/>
          </a:xfrm>
        </p:spPr>
        <p:txBody>
          <a:bodyPr/>
          <a:lstStyle>
            <a:lvl1pPr marL="0" indent="0">
              <a:buNone/>
              <a:defRPr sz="1400"/>
            </a:lvl1pPr>
            <a:lvl2pPr marL="457010" indent="0">
              <a:buNone/>
              <a:defRPr sz="1200"/>
            </a:lvl2pPr>
            <a:lvl3pPr marL="914021" indent="0">
              <a:buNone/>
              <a:defRPr sz="1000"/>
            </a:lvl3pPr>
            <a:lvl4pPr marL="1371031" indent="0">
              <a:buNone/>
              <a:defRPr sz="900"/>
            </a:lvl4pPr>
            <a:lvl5pPr marL="1828041" indent="0">
              <a:buNone/>
              <a:defRPr sz="900"/>
            </a:lvl5pPr>
            <a:lvl6pPr marL="2285052" indent="0">
              <a:buNone/>
              <a:defRPr sz="900"/>
            </a:lvl6pPr>
            <a:lvl7pPr marL="2742063" indent="0">
              <a:buNone/>
              <a:defRPr sz="900"/>
            </a:lvl7pPr>
            <a:lvl8pPr marL="3199073" indent="0">
              <a:buNone/>
              <a:defRPr sz="900"/>
            </a:lvl8pPr>
            <a:lvl9pPr marL="3656083"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0EF9068-C206-46FC-95A6-2777EFF03DAA}" type="slidenum">
              <a:rPr lang="en-US"/>
              <a:pPr/>
              <a:t>‹#›</a:t>
            </a:fld>
            <a:endParaRPr lang="en-US"/>
          </a:p>
        </p:txBody>
      </p:sp>
    </p:spTree>
    <p:extLst>
      <p:ext uri="{BB962C8B-B14F-4D97-AF65-F5344CB8AC3E}">
        <p14:creationId xmlns:p14="http://schemas.microsoft.com/office/powerpoint/2010/main" val="332067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2" y="5291140"/>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42" y="674688"/>
            <a:ext cx="6048375" cy="4537075"/>
          </a:xfrm>
        </p:spPr>
        <p:txBody>
          <a:bodyPr/>
          <a:lstStyle>
            <a:lvl1pPr marL="0" indent="0">
              <a:buNone/>
              <a:defRPr sz="3200"/>
            </a:lvl1pPr>
            <a:lvl2pPr marL="457010" indent="0">
              <a:buNone/>
              <a:defRPr sz="2800"/>
            </a:lvl2pPr>
            <a:lvl3pPr marL="914021" indent="0">
              <a:buNone/>
              <a:defRPr sz="2400"/>
            </a:lvl3pPr>
            <a:lvl4pPr marL="1371031" indent="0">
              <a:buNone/>
              <a:defRPr sz="2000"/>
            </a:lvl4pPr>
            <a:lvl5pPr marL="1828041" indent="0">
              <a:buNone/>
              <a:defRPr sz="2000"/>
            </a:lvl5pPr>
            <a:lvl6pPr marL="2285052" indent="0">
              <a:buNone/>
              <a:defRPr sz="2000"/>
            </a:lvl6pPr>
            <a:lvl7pPr marL="2742063" indent="0">
              <a:buNone/>
              <a:defRPr sz="2000"/>
            </a:lvl7pPr>
            <a:lvl8pPr marL="3199073" indent="0">
              <a:buNone/>
              <a:defRPr sz="2000"/>
            </a:lvl8pPr>
            <a:lvl9pPr marL="3656083" indent="0">
              <a:buNone/>
              <a:defRPr sz="2000"/>
            </a:lvl9pPr>
          </a:lstStyle>
          <a:p>
            <a:endParaRPr lang="en-US"/>
          </a:p>
        </p:txBody>
      </p:sp>
      <p:sp>
        <p:nvSpPr>
          <p:cNvPr id="4" name="Text Placeholder 3"/>
          <p:cNvSpPr>
            <a:spLocks noGrp="1"/>
          </p:cNvSpPr>
          <p:nvPr>
            <p:ph type="body" sz="half" idx="2"/>
          </p:nvPr>
        </p:nvSpPr>
        <p:spPr>
          <a:xfrm>
            <a:off x="1976442" y="5916613"/>
            <a:ext cx="6048375" cy="887412"/>
          </a:xfrm>
        </p:spPr>
        <p:txBody>
          <a:bodyPr/>
          <a:lstStyle>
            <a:lvl1pPr marL="0" indent="0">
              <a:buNone/>
              <a:defRPr sz="1400"/>
            </a:lvl1pPr>
            <a:lvl2pPr marL="457010" indent="0">
              <a:buNone/>
              <a:defRPr sz="1200"/>
            </a:lvl2pPr>
            <a:lvl3pPr marL="914021" indent="0">
              <a:buNone/>
              <a:defRPr sz="1000"/>
            </a:lvl3pPr>
            <a:lvl4pPr marL="1371031" indent="0">
              <a:buNone/>
              <a:defRPr sz="900"/>
            </a:lvl4pPr>
            <a:lvl5pPr marL="1828041" indent="0">
              <a:buNone/>
              <a:defRPr sz="900"/>
            </a:lvl5pPr>
            <a:lvl6pPr marL="2285052" indent="0">
              <a:buNone/>
              <a:defRPr sz="900"/>
            </a:lvl6pPr>
            <a:lvl7pPr marL="2742063" indent="0">
              <a:buNone/>
              <a:defRPr sz="900"/>
            </a:lvl7pPr>
            <a:lvl8pPr marL="3199073" indent="0">
              <a:buNone/>
              <a:defRPr sz="900"/>
            </a:lvl8pPr>
            <a:lvl9pPr marL="3656083"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8A19EB9-5073-48EA-A8E5-5A5F91A83DFF}" type="slidenum">
              <a:rPr lang="en-US"/>
              <a:pPr/>
              <a:t>‹#›</a:t>
            </a:fld>
            <a:endParaRPr lang="en-US"/>
          </a:p>
        </p:txBody>
      </p:sp>
    </p:spTree>
    <p:extLst>
      <p:ext uri="{BB962C8B-B14F-4D97-AF65-F5344CB8AC3E}">
        <p14:creationId xmlns:p14="http://schemas.microsoft.com/office/powerpoint/2010/main" val="370535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145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503238" y="1766890"/>
            <a:ext cx="9061450"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68"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503238" y="6884992"/>
            <a:ext cx="233838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defRPr>
                <a:solidFill>
                  <a:srgbClr val="000000"/>
                </a:solidFill>
              </a:defRPr>
            </a:lvl1pPr>
          </a:lstStyle>
          <a:p>
            <a:endParaRPr lang="en-US"/>
          </a:p>
        </p:txBody>
      </p:sp>
      <p:sp>
        <p:nvSpPr>
          <p:cNvPr id="1028" name="Rectangle 4"/>
          <p:cNvSpPr>
            <a:spLocks noGrp="1" noChangeArrowheads="1"/>
          </p:cNvSpPr>
          <p:nvPr>
            <p:ph type="ftr"/>
          </p:nvPr>
        </p:nvSpPr>
        <p:spPr bwMode="auto">
          <a:xfrm>
            <a:off x="3448052" y="6884992"/>
            <a:ext cx="318611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defRPr>
                <a:solidFill>
                  <a:srgbClr val="000000"/>
                </a:solidFill>
              </a:defRPr>
            </a:lvl1pPr>
          </a:lstStyle>
          <a:p>
            <a:endParaRPr lang="en-US"/>
          </a:p>
        </p:txBody>
      </p:sp>
      <p:sp>
        <p:nvSpPr>
          <p:cNvPr id="1029" name="Rectangle 5"/>
          <p:cNvSpPr>
            <a:spLocks noGrp="1" noChangeArrowheads="1"/>
          </p:cNvSpPr>
          <p:nvPr>
            <p:ph type="sldNum"/>
          </p:nvPr>
        </p:nvSpPr>
        <p:spPr bwMode="auto">
          <a:xfrm>
            <a:off x="7226300" y="6884992"/>
            <a:ext cx="233838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57010" algn="l"/>
                <a:tab pos="914021" algn="l"/>
                <a:tab pos="1371031" algn="l"/>
                <a:tab pos="1828041" algn="l"/>
                <a:tab pos="2285052" algn="l"/>
                <a:tab pos="2742063" algn="l"/>
                <a:tab pos="3199073" algn="l"/>
                <a:tab pos="3656083" algn="l"/>
                <a:tab pos="4113094" algn="l"/>
                <a:tab pos="4570104" algn="l"/>
                <a:tab pos="5027114" algn="l"/>
                <a:tab pos="5484124" algn="l"/>
                <a:tab pos="5941136" algn="l"/>
                <a:tab pos="6398147" algn="l"/>
                <a:tab pos="6855156" algn="l"/>
                <a:tab pos="7312167" algn="l"/>
                <a:tab pos="7769178" algn="l"/>
                <a:tab pos="8226187" algn="l"/>
                <a:tab pos="8683198" algn="l"/>
                <a:tab pos="9140210" algn="l"/>
              </a:tabLst>
              <a:defRPr>
                <a:solidFill>
                  <a:srgbClr val="000000"/>
                </a:solidFill>
              </a:defRPr>
            </a:lvl1pPr>
          </a:lstStyle>
          <a:p>
            <a:fld id="{8CEF7EA1-FC6C-4B2B-B816-44F81409E1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defTabSz="45701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642" indent="-285632" algn="ctr" defTabSz="45701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2pPr>
      <a:lvl3pPr marL="1142524" indent="-228506" algn="ctr" defTabSz="45701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3pPr>
      <a:lvl4pPr marL="1599537" indent="-228506" algn="ctr" defTabSz="45701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4pPr>
      <a:lvl5pPr marL="2056547" indent="-228506" algn="ctr" defTabSz="45701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5pPr>
      <a:lvl6pPr marL="2513558" indent="-228506" algn="ctr" defTabSz="45701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6pPr>
      <a:lvl7pPr marL="2970568" indent="-228506" algn="ctr" defTabSz="45701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7pPr>
      <a:lvl8pPr marL="3427580" indent="-228506" algn="ctr" defTabSz="45701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8pPr>
      <a:lvl9pPr marL="3884588" indent="-228506" algn="ctr" defTabSz="45701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9pPr>
    </p:titleStyle>
    <p:bodyStyle>
      <a:lvl1pPr marL="342758" indent="-342758" algn="l" defTabSz="457010"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642" indent="-285632" algn="l" defTabSz="45701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2524" indent="-228506" algn="l" defTabSz="45701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599537" indent="-228506" algn="l" defTabSz="45701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6547" indent="-228506" algn="l" defTabSz="45701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3558" indent="-228506" algn="l" defTabSz="45701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0568" indent="-228506" algn="l" defTabSz="45701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7580" indent="-228506" algn="l" defTabSz="45701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4588" indent="-228506" algn="l" defTabSz="45701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021" rtl="0" eaLnBrk="1" latinLnBrk="0" hangingPunct="1">
        <a:defRPr sz="1800" kern="1200">
          <a:solidFill>
            <a:schemeClr val="tx1"/>
          </a:solidFill>
          <a:latin typeface="+mn-lt"/>
          <a:ea typeface="+mn-ea"/>
          <a:cs typeface="+mn-cs"/>
        </a:defRPr>
      </a:lvl1pPr>
      <a:lvl2pPr marL="457010"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1"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3" algn="l" defTabSz="914021" rtl="0" eaLnBrk="1" latinLnBrk="0" hangingPunct="1">
        <a:defRPr sz="1800" kern="1200">
          <a:solidFill>
            <a:schemeClr val="tx1"/>
          </a:solidFill>
          <a:latin typeface="+mn-lt"/>
          <a:ea typeface="+mn-ea"/>
          <a:cs typeface="+mn-cs"/>
        </a:defRPr>
      </a:lvl7pPr>
      <a:lvl8pPr marL="3199073"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2.xml"/><Relationship Id="rId16" Type="http://schemas.microsoft.com/office/2007/relationships/hdphoto" Target="../media/hdphoto4.wdp"/><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6.png"/><Relationship Id="rId15" Type="http://schemas.openxmlformats.org/officeDocument/2006/relationships/image" Target="../media/image23.jpeg"/><Relationship Id="rId10" Type="http://schemas.openxmlformats.org/officeDocument/2006/relationships/image" Target="../media/image19.png"/><Relationship Id="rId4" Type="http://schemas.openxmlformats.org/officeDocument/2006/relationships/image" Target="../media/image15.png"/><Relationship Id="rId9" Type="http://schemas.microsoft.com/office/2007/relationships/hdphoto" Target="../media/hdphoto2.wdp"/><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5.wdp"/><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9.pn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9.pn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9.png"/><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9.png"/><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9.png"/><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napcache.boston.com/universal/site_graphics/blogs/bigpicture/mexico_drug_war_2011/bp1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1768"/>
            <a:ext cx="10080625" cy="76048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0" y="-31768"/>
            <a:ext cx="10059080" cy="7604823"/>
          </a:xfrm>
          <a:prstGeom prst="rect">
            <a:avLst/>
          </a:prstGeom>
          <a:solidFill>
            <a:srgbClr val="080808">
              <a:alpha val="31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solidFill>
                <a:schemeClr val="bg1"/>
              </a:solidFill>
              <a:effectLst/>
              <a:latin typeface="Arial" charset="0"/>
              <a:cs typeface="DejaVu Sans" charset="0"/>
            </a:endParaRPr>
          </a:p>
        </p:txBody>
      </p:sp>
      <p:sp>
        <p:nvSpPr>
          <p:cNvPr id="3" name="Rectangle 2"/>
          <p:cNvSpPr/>
          <p:nvPr/>
        </p:nvSpPr>
        <p:spPr>
          <a:xfrm>
            <a:off x="5192712" y="122237"/>
            <a:ext cx="4876800" cy="2402388"/>
          </a:xfrm>
          <a:prstGeom prst="rect">
            <a:avLst/>
          </a:prstGeom>
          <a:noFill/>
        </p:spPr>
        <p:txBody>
          <a:bodyPr wrap="square" lIns="100772" tIns="50387" rIns="100772" bIns="50387">
            <a:spAutoFit/>
          </a:bodyPr>
          <a:lstStyle/>
          <a:p>
            <a:pPr algn="r"/>
            <a:r>
              <a:rPr lang="en-US" sz="4000" dirty="0">
                <a:effectLst>
                  <a:outerShdw blurRad="38100" dist="38100" dir="2700000" algn="tl">
                    <a:srgbClr val="000000">
                      <a:alpha val="43137"/>
                    </a:srgbClr>
                  </a:outerShdw>
                </a:effectLst>
                <a:latin typeface="Kalinga" pitchFamily="34" charset="0"/>
                <a:ea typeface="KaiTi" pitchFamily="49" charset="-122"/>
                <a:cs typeface="Kalinga" pitchFamily="34" charset="0"/>
              </a:rPr>
              <a:t>Telling Stories with New Media, Technology, and Big Data</a:t>
            </a:r>
            <a:endParaRPr lang="en-US" sz="4000" dirty="0">
              <a:effectLst>
                <a:outerShdw blurRad="38100" dist="38100" dir="2700000" algn="tl">
                  <a:srgbClr val="000000">
                    <a:alpha val="43137"/>
                  </a:srgbClr>
                </a:outerShdw>
              </a:effectLst>
              <a:latin typeface="Kalinga" pitchFamily="34" charset="0"/>
              <a:ea typeface="KaiTi" pitchFamily="49" charset="-122"/>
              <a:cs typeface="Kalinga" pitchFamily="34" charset="0"/>
            </a:endParaRPr>
          </a:p>
        </p:txBody>
      </p:sp>
      <p:sp>
        <p:nvSpPr>
          <p:cNvPr id="2" name="Rectangle 1"/>
          <p:cNvSpPr/>
          <p:nvPr/>
        </p:nvSpPr>
        <p:spPr>
          <a:xfrm>
            <a:off x="3200174" y="4368263"/>
            <a:ext cx="6804251" cy="1294522"/>
          </a:xfrm>
          <a:prstGeom prst="rect">
            <a:avLst/>
          </a:prstGeom>
          <a:noFill/>
        </p:spPr>
        <p:txBody>
          <a:bodyPr wrap="square">
            <a:spAutoFit/>
          </a:bodyPr>
          <a:lstStyle/>
          <a:p>
            <a:pPr algn="r"/>
            <a:r>
              <a:rPr lang="en-US" sz="2400" dirty="0" err="1" smtClean="0">
                <a:effectLst>
                  <a:outerShdw blurRad="38100" dist="38100" dir="2700000" algn="tl">
                    <a:srgbClr val="000000">
                      <a:alpha val="43137"/>
                    </a:srgbClr>
                  </a:outerShdw>
                </a:effectLst>
                <a:latin typeface="Kalinga" pitchFamily="34" charset="0"/>
                <a:ea typeface="KaiTi" pitchFamily="49" charset="-122"/>
                <a:cs typeface="Kalinga" pitchFamily="34" charset="0"/>
              </a:rPr>
              <a:t>Andr</a:t>
            </a:r>
            <a:r>
              <a:rPr lang="es-MX" sz="2400" dirty="0" err="1" smtClean="0">
                <a:effectLst>
                  <a:outerShdw blurRad="38100" dist="38100" dir="2700000" algn="tl">
                    <a:srgbClr val="000000">
                      <a:alpha val="43137"/>
                    </a:srgbClr>
                  </a:outerShdw>
                </a:effectLst>
                <a:latin typeface="Kalinga" pitchFamily="34" charset="0"/>
                <a:ea typeface="KaiTi" pitchFamily="49" charset="-122"/>
                <a:cs typeface="Kalinga" pitchFamily="34" charset="0"/>
              </a:rPr>
              <a:t>és</a:t>
            </a:r>
            <a:r>
              <a:rPr lang="es-MX" sz="24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 Monroy-Hernández</a:t>
            </a:r>
          </a:p>
          <a:p>
            <a:pPr algn="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Microsoft Research, FUSE Labs</a:t>
            </a:r>
          </a:p>
          <a:p>
            <a:pPr algn="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Harvard </a:t>
            </a:r>
            <a:r>
              <a:rPr lang="es-MX" sz="2000" dirty="0" err="1" smtClean="0">
                <a:effectLst>
                  <a:outerShdw blurRad="38100" dist="38100" dir="2700000" algn="tl">
                    <a:srgbClr val="000000">
                      <a:alpha val="43137"/>
                    </a:srgbClr>
                  </a:outerShdw>
                </a:effectLst>
                <a:latin typeface="Kalinga" pitchFamily="34" charset="0"/>
                <a:ea typeface="KaiTi" pitchFamily="49" charset="-122"/>
                <a:cs typeface="Kalinga" pitchFamily="34" charset="0"/>
              </a:rPr>
              <a:t>Berkman</a:t>
            </a: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 Center</a:t>
            </a:r>
          </a:p>
          <a:p>
            <a:pPr algn="r"/>
            <a:r>
              <a:rPr lang="es-MX" sz="2000" dirty="0">
                <a:effectLst>
                  <a:outerShdw blurRad="38100" dist="38100" dir="2700000" algn="tl">
                    <a:srgbClr val="000000">
                      <a:alpha val="43137"/>
                    </a:srgbClr>
                  </a:outerShdw>
                </a:effectLst>
                <a:latin typeface="Kalinga" pitchFamily="34" charset="0"/>
                <a:ea typeface="KaiTi" pitchFamily="49" charset="-122"/>
                <a:cs typeface="Kalinga" pitchFamily="34" charset="0"/>
              </a:rPr>
              <a:t>@</a:t>
            </a:r>
            <a:r>
              <a:rPr lang="es-MX" sz="2000" dirty="0" err="1" smtClean="0">
                <a:effectLst>
                  <a:outerShdw blurRad="38100" dist="38100" dir="2700000" algn="tl">
                    <a:srgbClr val="000000">
                      <a:alpha val="43137"/>
                    </a:srgbClr>
                  </a:outerShdw>
                </a:effectLst>
                <a:latin typeface="Kalinga" pitchFamily="34" charset="0"/>
                <a:ea typeface="KaiTi" pitchFamily="49" charset="-122"/>
                <a:cs typeface="Kalinga" pitchFamily="34" charset="0"/>
              </a:rPr>
              <a:t>andresmh</a:t>
            </a:r>
            <a:endParaRPr lang="es-MX" sz="2000" dirty="0">
              <a:effectLst>
                <a:outerShdw blurRad="38100" dist="38100" dir="2700000" algn="tl">
                  <a:srgbClr val="000000">
                    <a:alpha val="43137"/>
                  </a:srgbClr>
                </a:outerShdw>
              </a:effectLst>
              <a:latin typeface="Kalinga" pitchFamily="34" charset="0"/>
              <a:ea typeface="KaiTi" pitchFamily="49" charset="-122"/>
              <a:cs typeface="Kalinga" pitchFamily="34" charset="0"/>
            </a:endParaRPr>
          </a:p>
        </p:txBody>
      </p:sp>
      <p:sp>
        <p:nvSpPr>
          <p:cNvPr id="5" name="Rectangle 4"/>
          <p:cNvSpPr/>
          <p:nvPr/>
        </p:nvSpPr>
        <p:spPr>
          <a:xfrm>
            <a:off x="25622" y="7366314"/>
            <a:ext cx="1553630" cy="221151"/>
          </a:xfrm>
          <a:prstGeom prst="rect">
            <a:avLst/>
          </a:prstGeom>
        </p:spPr>
        <p:txBody>
          <a:bodyPr wrap="none">
            <a:spAutoFit/>
          </a:bodyPr>
          <a:lstStyle/>
          <a:p>
            <a:r>
              <a:rPr lang="en-US" sz="900" dirty="0" smtClean="0">
                <a:effectLst>
                  <a:outerShdw blurRad="38100" dist="38100" dir="2700000" algn="tl">
                    <a:srgbClr val="000000">
                      <a:alpha val="43137"/>
                    </a:srgbClr>
                  </a:outerShdw>
                </a:effectLst>
                <a:latin typeface="Kalinga" pitchFamily="34" charset="0"/>
                <a:cs typeface="Kalinga" pitchFamily="34" charset="0"/>
              </a:rPr>
              <a:t>© Gael Gonzalez/Reuters</a:t>
            </a:r>
            <a:endParaRPr lang="en-US" sz="900" dirty="0">
              <a:effectLst>
                <a:outerShdw blurRad="38100" dist="38100" dir="2700000" algn="tl">
                  <a:srgbClr val="000000">
                    <a:alpha val="43137"/>
                  </a:srgbClr>
                </a:outerShdw>
              </a:effectLst>
              <a:latin typeface="Kalinga" pitchFamily="34" charset="0"/>
              <a:cs typeface="Kalinga" pitchFamily="34" charset="0"/>
            </a:endParaRPr>
          </a:p>
        </p:txBody>
      </p:sp>
      <p:sp>
        <p:nvSpPr>
          <p:cNvPr id="7" name="Rectangle 6"/>
          <p:cNvSpPr/>
          <p:nvPr/>
        </p:nvSpPr>
        <p:spPr>
          <a:xfrm>
            <a:off x="3218316" y="6538000"/>
            <a:ext cx="6804251" cy="670183"/>
          </a:xfrm>
          <a:prstGeom prst="rect">
            <a:avLst/>
          </a:prstGeom>
          <a:noFill/>
        </p:spPr>
        <p:txBody>
          <a:bodyPr wrap="square">
            <a:spAutoFit/>
          </a:bodyPr>
          <a:lstStyle/>
          <a:p>
            <a:pPr algn="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Cato </a:t>
            </a:r>
            <a:r>
              <a:rPr lang="es-MX" sz="2000" dirty="0" err="1" smtClean="0">
                <a:effectLst>
                  <a:outerShdw blurRad="38100" dist="38100" dir="2700000" algn="tl">
                    <a:srgbClr val="000000">
                      <a:alpha val="43137"/>
                    </a:srgbClr>
                  </a:outerShdw>
                </a:effectLst>
                <a:latin typeface="Kalinga" pitchFamily="34" charset="0"/>
                <a:ea typeface="KaiTi" pitchFamily="49" charset="-122"/>
                <a:cs typeface="Kalinga" pitchFamily="34" charset="0"/>
              </a:rPr>
              <a:t>Institute</a:t>
            </a: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 </a:t>
            </a:r>
          </a:p>
          <a:p>
            <a:pPr algn="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Washington, DC, </a:t>
            </a:r>
            <a:r>
              <a:rPr lang="es-MX" sz="2000" dirty="0" err="1" smtClean="0">
                <a:effectLst>
                  <a:outerShdw blurRad="38100" dist="38100" dir="2700000" algn="tl">
                    <a:srgbClr val="000000">
                      <a:alpha val="43137"/>
                    </a:srgbClr>
                  </a:outerShdw>
                </a:effectLst>
                <a:latin typeface="Kalinga" pitchFamily="34" charset="0"/>
                <a:ea typeface="KaiTi" pitchFamily="49" charset="-122"/>
                <a:cs typeface="Kalinga" pitchFamily="34" charset="0"/>
              </a:rPr>
              <a:t>March</a:t>
            </a: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 12 </a:t>
            </a: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2013</a:t>
            </a:r>
            <a:endParaRPr lang="es-MX" sz="2000" dirty="0">
              <a:effectLst>
                <a:outerShdw blurRad="38100" dist="38100" dir="2700000" algn="tl">
                  <a:srgbClr val="000000">
                    <a:alpha val="43137"/>
                  </a:srgbClr>
                </a:outerShdw>
              </a:effectLst>
              <a:latin typeface="Kalinga" pitchFamily="34" charset="0"/>
              <a:ea typeface="KaiTi" pitchFamily="49" charset="-122"/>
              <a:cs typeface="Kalinga" pitchFamily="34" charset="0"/>
            </a:endParaRPr>
          </a:p>
        </p:txBody>
      </p:sp>
    </p:spTree>
    <p:extLst>
      <p:ext uri="{BB962C8B-B14F-4D97-AF65-F5344CB8AC3E}">
        <p14:creationId xmlns:p14="http://schemas.microsoft.com/office/powerpoint/2010/main" val="1800609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farm1.staticflickr.com/209/454787692_3afbd053bb_b.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0080625" cy="75680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67273" y="7009396"/>
            <a:ext cx="3113352" cy="435760"/>
          </a:xfrm>
          <a:prstGeom prst="rect">
            <a:avLst/>
          </a:prstGeom>
        </p:spPr>
        <p:txBody>
          <a:bodyPr wrap="none">
            <a:spAutoFit/>
          </a:bodyPr>
          <a:lstStyle/>
          <a:p>
            <a:pPr algn="r"/>
            <a:r>
              <a:rPr lang="es-ES" sz="1200" baseline="30000" dirty="0" smtClean="0">
                <a:latin typeface="Kalinga" pitchFamily="34" charset="0"/>
                <a:cs typeface="Kalinga" pitchFamily="34" charset="0"/>
              </a:rPr>
              <a:t>1</a:t>
            </a:r>
            <a:r>
              <a:rPr lang="es-ES" sz="1200" dirty="0" smtClean="0">
                <a:latin typeface="Kalinga" pitchFamily="34" charset="0"/>
                <a:cs typeface="Kalinga" pitchFamily="34" charset="0"/>
              </a:rPr>
              <a:t> Asociación </a:t>
            </a:r>
            <a:r>
              <a:rPr lang="es-ES" sz="1200" dirty="0">
                <a:latin typeface="Kalinga" pitchFamily="34" charset="0"/>
                <a:cs typeface="Kalinga" pitchFamily="34" charset="0"/>
              </a:rPr>
              <a:t>Mexicana de Internet, </a:t>
            </a:r>
            <a:r>
              <a:rPr lang="es-ES" sz="1200" dirty="0" smtClean="0">
                <a:latin typeface="Kalinga" pitchFamily="34" charset="0"/>
                <a:cs typeface="Kalinga" pitchFamily="34" charset="0"/>
              </a:rPr>
              <a:t>2011</a:t>
            </a:r>
          </a:p>
          <a:p>
            <a:pPr algn="r"/>
            <a:r>
              <a:rPr lang="en-US" sz="1200" baseline="38000" dirty="0" smtClean="0">
                <a:latin typeface="Kalinga" pitchFamily="34" charset="0"/>
                <a:cs typeface="Kalinga" pitchFamily="34" charset="0"/>
              </a:rPr>
              <a:t>2</a:t>
            </a:r>
            <a:r>
              <a:rPr lang="en-US" sz="1200" dirty="0" smtClean="0">
                <a:latin typeface="Kalinga" pitchFamily="34" charset="0"/>
                <a:cs typeface="Kalinga" pitchFamily="34" charset="0"/>
              </a:rPr>
              <a:t> Oxford Internet Institute, 2012</a:t>
            </a:r>
            <a:endParaRPr lang="en-US" sz="1200" dirty="0">
              <a:latin typeface="Kalinga" pitchFamily="34" charset="0"/>
              <a:cs typeface="Kalinga" pitchFamily="34" charset="0"/>
            </a:endParaRPr>
          </a:p>
        </p:txBody>
      </p:sp>
      <p:sp>
        <p:nvSpPr>
          <p:cNvPr id="3" name="TextBox 2"/>
          <p:cNvSpPr txBox="1"/>
          <p:nvPr/>
        </p:nvSpPr>
        <p:spPr>
          <a:xfrm>
            <a:off x="392111" y="732652"/>
            <a:ext cx="5638801" cy="1294585"/>
          </a:xfrm>
          <a:prstGeom prst="rect">
            <a:avLst/>
          </a:prstGeom>
          <a:solidFill>
            <a:schemeClr val="bg1"/>
          </a:solidFill>
        </p:spPr>
        <p:txBody>
          <a:bodyPr wrap="square" rtlCol="0">
            <a:spAutoFit/>
          </a:bodyPr>
          <a:lstStyle/>
          <a:p>
            <a:pPr algn="ctr"/>
            <a:r>
              <a:rPr lang="en-US" sz="2800" dirty="0" smtClean="0">
                <a:solidFill>
                  <a:srgbClr val="C00000"/>
                </a:solidFill>
                <a:latin typeface="Kalinga" pitchFamily="34" charset="0"/>
                <a:cs typeface="Kalinga" pitchFamily="34" charset="0"/>
              </a:rPr>
              <a:t>Internet Users</a:t>
            </a:r>
            <a:r>
              <a:rPr lang="en-US" sz="2400" baseline="40000" dirty="0" smtClean="0">
                <a:solidFill>
                  <a:srgbClr val="C00000"/>
                </a:solidFill>
                <a:latin typeface="Kalinga" pitchFamily="34" charset="0"/>
                <a:cs typeface="Kalinga" pitchFamily="34" charset="0"/>
              </a:rPr>
              <a:t>1</a:t>
            </a:r>
            <a:endParaRPr lang="en-US" sz="2800" baseline="40000" dirty="0" smtClean="0">
              <a:solidFill>
                <a:srgbClr val="C00000"/>
              </a:solidFill>
              <a:latin typeface="Kalinga" pitchFamily="34" charset="0"/>
              <a:cs typeface="Kalinga" pitchFamily="34" charset="0"/>
            </a:endParaRPr>
          </a:p>
          <a:p>
            <a:pPr algn="ctr"/>
            <a:r>
              <a:rPr lang="en-US" sz="2800" dirty="0" smtClean="0">
                <a:solidFill>
                  <a:schemeClr val="tx1"/>
                </a:solidFill>
                <a:latin typeface="Kalinga" pitchFamily="34" charset="0"/>
                <a:cs typeface="Kalinga" pitchFamily="34" charset="0"/>
              </a:rPr>
              <a:t>17% (yr</a:t>
            </a:r>
            <a:r>
              <a:rPr lang="en-US" sz="2800" dirty="0">
                <a:solidFill>
                  <a:schemeClr val="tx1"/>
                </a:solidFill>
                <a:latin typeface="Kalinga" pitchFamily="34" charset="0"/>
                <a:cs typeface="Kalinga" pitchFamily="34" charset="0"/>
              </a:rPr>
              <a:t>.</a:t>
            </a:r>
            <a:r>
              <a:rPr lang="en-US" sz="2800" dirty="0" smtClean="0">
                <a:solidFill>
                  <a:schemeClr val="tx1"/>
                </a:solidFill>
                <a:latin typeface="Kalinga" pitchFamily="34" charset="0"/>
                <a:cs typeface="Kalinga" pitchFamily="34" charset="0"/>
              </a:rPr>
              <a:t> 2000) </a:t>
            </a:r>
            <a:r>
              <a:rPr lang="en-US" sz="2800" dirty="0" smtClean="0">
                <a:solidFill>
                  <a:schemeClr val="tx1"/>
                </a:solidFill>
                <a:latin typeface="Kalinga" pitchFamily="34" charset="0"/>
                <a:cs typeface="Kalinga" pitchFamily="34" charset="0"/>
                <a:sym typeface="Wingdings" pitchFamily="2" charset="2"/>
              </a:rPr>
              <a:t> 34% (yr. 2010) </a:t>
            </a:r>
          </a:p>
          <a:p>
            <a:pPr algn="ctr"/>
            <a:r>
              <a:rPr lang="en-US" sz="2800" dirty="0" smtClean="0">
                <a:solidFill>
                  <a:schemeClr val="tx1"/>
                </a:solidFill>
                <a:latin typeface="Kalinga" pitchFamily="34" charset="0"/>
                <a:cs typeface="Kalinga" pitchFamily="34" charset="0"/>
              </a:rPr>
              <a:t>34 </a:t>
            </a:r>
            <a:r>
              <a:rPr lang="en-US" sz="2800" dirty="0">
                <a:solidFill>
                  <a:schemeClr val="tx1"/>
                </a:solidFill>
                <a:latin typeface="Kalinga" pitchFamily="34" charset="0"/>
                <a:cs typeface="Kalinga" pitchFamily="34" charset="0"/>
              </a:rPr>
              <a:t>million </a:t>
            </a:r>
            <a:r>
              <a:rPr lang="en-US" sz="2800" dirty="0" smtClean="0">
                <a:solidFill>
                  <a:schemeClr val="tx1"/>
                </a:solidFill>
                <a:latin typeface="Kalinga" pitchFamily="34" charset="0"/>
                <a:cs typeface="Kalinga" pitchFamily="34" charset="0"/>
              </a:rPr>
              <a:t>users</a:t>
            </a:r>
          </a:p>
        </p:txBody>
      </p:sp>
      <p:sp>
        <p:nvSpPr>
          <p:cNvPr id="6" name="TextBox 5"/>
          <p:cNvSpPr txBox="1"/>
          <p:nvPr/>
        </p:nvSpPr>
        <p:spPr>
          <a:xfrm>
            <a:off x="3516424" y="2840964"/>
            <a:ext cx="3962288" cy="893834"/>
          </a:xfrm>
          <a:prstGeom prst="rect">
            <a:avLst/>
          </a:prstGeom>
          <a:solidFill>
            <a:schemeClr val="bg1"/>
          </a:solidFill>
        </p:spPr>
        <p:txBody>
          <a:bodyPr wrap="square" rtlCol="0" anchor="ctr">
            <a:spAutoFit/>
          </a:bodyPr>
          <a:lstStyle/>
          <a:p>
            <a:pPr algn="ctr"/>
            <a:r>
              <a:rPr lang="en-US" sz="2800" dirty="0" smtClean="0">
                <a:solidFill>
                  <a:srgbClr val="C00000"/>
                </a:solidFill>
                <a:latin typeface="Kalinga" pitchFamily="34" charset="0"/>
                <a:cs typeface="Kalinga" pitchFamily="34" charset="0"/>
              </a:rPr>
              <a:t>Social Media</a:t>
            </a:r>
            <a:r>
              <a:rPr lang="en-US" sz="2400" baseline="45000" dirty="0">
                <a:solidFill>
                  <a:srgbClr val="C00000"/>
                </a:solidFill>
                <a:latin typeface="Kalinga" pitchFamily="34" charset="0"/>
                <a:cs typeface="Kalinga" pitchFamily="34" charset="0"/>
              </a:rPr>
              <a:t>1</a:t>
            </a:r>
            <a:endParaRPr lang="en-US" sz="2800" baseline="45000" dirty="0" smtClean="0">
              <a:solidFill>
                <a:srgbClr val="C00000"/>
              </a:solidFill>
              <a:latin typeface="Kalinga" pitchFamily="34" charset="0"/>
              <a:cs typeface="Kalinga" pitchFamily="34" charset="0"/>
            </a:endParaRPr>
          </a:p>
          <a:p>
            <a:pPr algn="ctr"/>
            <a:r>
              <a:rPr lang="en-US" sz="2800" dirty="0" smtClean="0">
                <a:solidFill>
                  <a:schemeClr val="tx1"/>
                </a:solidFill>
                <a:latin typeface="Kalinga" pitchFamily="34" charset="0"/>
                <a:cs typeface="Kalinga" pitchFamily="34" charset="0"/>
              </a:rPr>
              <a:t>61% of Internet users</a:t>
            </a:r>
          </a:p>
        </p:txBody>
      </p:sp>
      <p:sp>
        <p:nvSpPr>
          <p:cNvPr id="7" name="TextBox 6"/>
          <p:cNvSpPr txBox="1"/>
          <p:nvPr/>
        </p:nvSpPr>
        <p:spPr>
          <a:xfrm>
            <a:off x="5878512" y="4694237"/>
            <a:ext cx="3962174" cy="1294585"/>
          </a:xfrm>
          <a:prstGeom prst="rect">
            <a:avLst/>
          </a:prstGeom>
          <a:solidFill>
            <a:schemeClr val="bg1"/>
          </a:solidFill>
        </p:spPr>
        <p:txBody>
          <a:bodyPr wrap="square" rtlCol="0">
            <a:spAutoFit/>
          </a:bodyPr>
          <a:lstStyle/>
          <a:p>
            <a:pPr algn="ctr"/>
            <a:r>
              <a:rPr lang="en-US" sz="2800" dirty="0" smtClean="0">
                <a:solidFill>
                  <a:srgbClr val="C00000"/>
                </a:solidFill>
                <a:latin typeface="Kalinga" pitchFamily="34" charset="0"/>
                <a:cs typeface="Kalinga" pitchFamily="34" charset="0"/>
              </a:rPr>
              <a:t>Twitter</a:t>
            </a:r>
            <a:r>
              <a:rPr lang="en-US" sz="2400" baseline="45000" dirty="0" smtClean="0">
                <a:solidFill>
                  <a:srgbClr val="C00000"/>
                </a:solidFill>
                <a:latin typeface="Kalinga" pitchFamily="34" charset="0"/>
                <a:cs typeface="Kalinga" pitchFamily="34" charset="0"/>
              </a:rPr>
              <a:t>2</a:t>
            </a:r>
            <a:endParaRPr lang="en-US" sz="2800" baseline="45000" dirty="0" smtClean="0">
              <a:solidFill>
                <a:srgbClr val="C00000"/>
              </a:solidFill>
              <a:latin typeface="Kalinga" pitchFamily="34" charset="0"/>
              <a:cs typeface="Kalinga" pitchFamily="34" charset="0"/>
            </a:endParaRPr>
          </a:p>
          <a:p>
            <a:pPr algn="ctr"/>
            <a:r>
              <a:rPr lang="en-US" sz="2800" dirty="0" smtClean="0">
                <a:solidFill>
                  <a:schemeClr val="tx1"/>
                </a:solidFill>
                <a:latin typeface="Kalinga" pitchFamily="34" charset="0"/>
                <a:cs typeface="Kalinga" pitchFamily="34" charset="0"/>
              </a:rPr>
              <a:t>20% of SM users</a:t>
            </a:r>
          </a:p>
          <a:p>
            <a:pPr algn="ctr"/>
            <a:r>
              <a:rPr lang="en-US" sz="2800" dirty="0" smtClean="0">
                <a:solidFill>
                  <a:schemeClr val="tx1"/>
                </a:solidFill>
                <a:latin typeface="Kalinga" pitchFamily="34" charset="0"/>
                <a:cs typeface="Kalinga" pitchFamily="34" charset="0"/>
              </a:rPr>
              <a:t>5</a:t>
            </a:r>
            <a:r>
              <a:rPr lang="en-US" sz="2800" baseline="30000" dirty="0" smtClean="0">
                <a:solidFill>
                  <a:schemeClr val="tx1"/>
                </a:solidFill>
                <a:latin typeface="Kalinga" pitchFamily="34" charset="0"/>
                <a:cs typeface="Kalinga" pitchFamily="34" charset="0"/>
              </a:rPr>
              <a:t>th </a:t>
            </a:r>
            <a:r>
              <a:rPr lang="en-US" sz="2800" dirty="0" smtClean="0">
                <a:solidFill>
                  <a:schemeClr val="tx1"/>
                </a:solidFill>
                <a:latin typeface="Kalinga" pitchFamily="34" charset="0"/>
                <a:cs typeface="Kalinga" pitchFamily="34" charset="0"/>
              </a:rPr>
              <a:t> largest country</a:t>
            </a:r>
            <a:endParaRPr lang="en-US" sz="2800" dirty="0">
              <a:solidFill>
                <a:schemeClr val="tx1"/>
              </a:solidFill>
              <a:latin typeface="Kalinga" pitchFamily="34" charset="0"/>
              <a:cs typeface="Kalinga" pitchFamily="34" charset="0"/>
            </a:endParaRPr>
          </a:p>
        </p:txBody>
      </p:sp>
      <p:sp>
        <p:nvSpPr>
          <p:cNvPr id="8" name="Rectangle 7"/>
          <p:cNvSpPr/>
          <p:nvPr/>
        </p:nvSpPr>
        <p:spPr>
          <a:xfrm>
            <a:off x="11112" y="7317261"/>
            <a:ext cx="1348446" cy="221151"/>
          </a:xfrm>
          <a:prstGeom prst="rect">
            <a:avLst/>
          </a:prstGeom>
        </p:spPr>
        <p:txBody>
          <a:bodyPr wrap="none">
            <a:spAutoFit/>
          </a:bodyPr>
          <a:lstStyle/>
          <a:p>
            <a:r>
              <a:rPr lang="en-US" sz="900" dirty="0" smtClean="0">
                <a:latin typeface="Kalinga" pitchFamily="34" charset="0"/>
                <a:cs typeface="Kalinga" pitchFamily="34" charset="0"/>
              </a:rPr>
              <a:t>(cc) </a:t>
            </a:r>
            <a:r>
              <a:rPr lang="en-US" sz="900" dirty="0" err="1" smtClean="0">
                <a:latin typeface="Kalinga" pitchFamily="34" charset="0"/>
                <a:cs typeface="Kalinga" pitchFamily="34" charset="0"/>
              </a:rPr>
              <a:t>Lecates</a:t>
            </a:r>
            <a:r>
              <a:rPr lang="en-US" sz="900" dirty="0" smtClean="0">
                <a:latin typeface="Kalinga" pitchFamily="34" charset="0"/>
                <a:cs typeface="Kalinga" pitchFamily="34" charset="0"/>
              </a:rPr>
              <a:t> on Flickr</a:t>
            </a:r>
            <a:endParaRPr lang="en-US" sz="900" dirty="0">
              <a:effectLst>
                <a:outerShdw blurRad="38100" dist="38100" dir="2700000" algn="tl">
                  <a:srgbClr val="000000">
                    <a:alpha val="43137"/>
                  </a:srgbClr>
                </a:outerShdw>
              </a:effectLst>
              <a:latin typeface="Kalinga" pitchFamily="34" charset="0"/>
              <a:cs typeface="Kalinga" pitchFamily="34" charset="0"/>
            </a:endParaRPr>
          </a:p>
        </p:txBody>
      </p:sp>
    </p:spTree>
    <p:extLst>
      <p:ext uri="{BB962C8B-B14F-4D97-AF65-F5344CB8AC3E}">
        <p14:creationId xmlns:p14="http://schemas.microsoft.com/office/powerpoint/2010/main" val="11598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022"/>
          <a:stretch/>
        </p:blipFill>
        <p:spPr bwMode="auto">
          <a:xfrm>
            <a:off x="-293688" y="0"/>
            <a:ext cx="10866438" cy="755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133849" y="1189037"/>
            <a:ext cx="3276600" cy="3048000"/>
            <a:chOff x="4506912" y="1189037"/>
            <a:chExt cx="3276600" cy="3048000"/>
          </a:xfrm>
        </p:grpSpPr>
        <p:sp>
          <p:nvSpPr>
            <p:cNvPr id="5" name="Oval 4"/>
            <p:cNvSpPr/>
            <p:nvPr/>
          </p:nvSpPr>
          <p:spPr bwMode="auto">
            <a:xfrm>
              <a:off x="4506912" y="1189037"/>
              <a:ext cx="3276600" cy="3048000"/>
            </a:xfrm>
            <a:prstGeom prst="ellipse">
              <a:avLst/>
            </a:prstGeom>
            <a:solidFill>
              <a:srgbClr val="FF0000">
                <a:alpha val="40000"/>
              </a:srgbClr>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effectLst/>
                <a:latin typeface="Arial" charset="0"/>
                <a:cs typeface="DejaVu Sans" charset="0"/>
              </a:endParaRPr>
            </a:p>
          </p:txBody>
        </p:sp>
        <p:sp>
          <p:nvSpPr>
            <p:cNvPr id="6" name="Rectangle 5"/>
            <p:cNvSpPr/>
            <p:nvPr/>
          </p:nvSpPr>
          <p:spPr>
            <a:xfrm>
              <a:off x="5040312" y="2077220"/>
              <a:ext cx="2438400" cy="1016817"/>
            </a:xfrm>
            <a:prstGeom prst="rect">
              <a:avLst/>
            </a:prstGeom>
          </p:spPr>
          <p:txBody>
            <a:bodyPr wrap="square">
              <a:spAutoFit/>
            </a:bodyPr>
            <a:lstStyle/>
            <a:p>
              <a:pPr algn="ctr" defTabSz="457200"/>
              <a:r>
                <a:rPr lang="en-US" sz="3200" dirty="0" smtClean="0">
                  <a:effectLst>
                    <a:outerShdw blurRad="38100" dist="38100" dir="2700000" algn="tl">
                      <a:srgbClr val="000000">
                        <a:alpha val="43137"/>
                      </a:srgbClr>
                    </a:outerShdw>
                  </a:effectLst>
                  <a:latin typeface="Kalinga" pitchFamily="34" charset="0"/>
                  <a:cs typeface="Kalinga" pitchFamily="34" charset="0"/>
                </a:rPr>
                <a:t>Increased </a:t>
              </a:r>
            </a:p>
            <a:p>
              <a:pPr algn="ctr" defTabSz="457200"/>
              <a:r>
                <a:rPr lang="en-US" sz="3200" dirty="0" smtClean="0">
                  <a:effectLst>
                    <a:outerShdw blurRad="38100" dist="38100" dir="2700000" algn="tl">
                      <a:srgbClr val="000000">
                        <a:alpha val="43137"/>
                      </a:srgbClr>
                    </a:outerShdw>
                  </a:effectLst>
                  <a:latin typeface="Kalinga" pitchFamily="34" charset="0"/>
                  <a:cs typeface="Kalinga" pitchFamily="34" charset="0"/>
                </a:rPr>
                <a:t>Violence</a:t>
              </a:r>
              <a:endParaRPr lang="en-US" sz="3200" dirty="0">
                <a:effectLst>
                  <a:outerShdw blurRad="38100" dist="38100" dir="2700000" algn="tl">
                    <a:srgbClr val="000000">
                      <a:alpha val="43137"/>
                    </a:srgbClr>
                  </a:outerShdw>
                </a:effectLst>
                <a:latin typeface="Kalinga" pitchFamily="34" charset="0"/>
                <a:cs typeface="Kalinga" pitchFamily="34" charset="0"/>
              </a:endParaRPr>
            </a:p>
          </p:txBody>
        </p:sp>
      </p:grpSp>
      <p:grpSp>
        <p:nvGrpSpPr>
          <p:cNvPr id="13" name="Group 12"/>
          <p:cNvGrpSpPr/>
          <p:nvPr/>
        </p:nvGrpSpPr>
        <p:grpSpPr>
          <a:xfrm>
            <a:off x="1477961" y="1190781"/>
            <a:ext cx="3276600" cy="3048000"/>
            <a:chOff x="1851024" y="1190781"/>
            <a:chExt cx="3276600" cy="3048000"/>
          </a:xfrm>
          <a:solidFill>
            <a:schemeClr val="accent1">
              <a:lumMod val="50000"/>
              <a:alpha val="69804"/>
            </a:schemeClr>
          </a:solidFill>
        </p:grpSpPr>
        <p:sp>
          <p:nvSpPr>
            <p:cNvPr id="2" name="Oval 1"/>
            <p:cNvSpPr/>
            <p:nvPr/>
          </p:nvSpPr>
          <p:spPr bwMode="auto">
            <a:xfrm>
              <a:off x="1851024" y="1190781"/>
              <a:ext cx="3276600" cy="3048000"/>
            </a:xfrm>
            <a:prstGeom prst="ellipse">
              <a:avLst/>
            </a:prstGeom>
            <a:grp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effectLst/>
                <a:latin typeface="Arial" charset="0"/>
                <a:cs typeface="DejaVu Sans" charset="0"/>
              </a:endParaRPr>
            </a:p>
          </p:txBody>
        </p:sp>
        <p:sp>
          <p:nvSpPr>
            <p:cNvPr id="3" name="Rectangle 2"/>
            <p:cNvSpPr/>
            <p:nvPr/>
          </p:nvSpPr>
          <p:spPr>
            <a:xfrm>
              <a:off x="2373312" y="2162012"/>
              <a:ext cx="2438400" cy="1008225"/>
            </a:xfrm>
            <a:prstGeom prst="rect">
              <a:avLst/>
            </a:prstGeom>
            <a:noFill/>
          </p:spPr>
          <p:txBody>
            <a:bodyPr wrap="square">
              <a:spAutoFit/>
            </a:bodyPr>
            <a:lstStyle/>
            <a:p>
              <a:pPr defTabSz="457200"/>
              <a:r>
                <a:rPr lang="en-US" sz="3200" dirty="0">
                  <a:effectLst>
                    <a:outerShdw blurRad="38100" dist="38100" dir="2700000" algn="tl">
                      <a:srgbClr val="000000">
                        <a:alpha val="43137"/>
                      </a:srgbClr>
                    </a:outerShdw>
                  </a:effectLst>
                  <a:latin typeface="Kalinga" pitchFamily="34" charset="0"/>
                  <a:cs typeface="Kalinga" pitchFamily="34" charset="0"/>
                </a:rPr>
                <a:t>Weakened Institutions</a:t>
              </a:r>
            </a:p>
          </p:txBody>
        </p:sp>
      </p:grpSp>
      <p:grpSp>
        <p:nvGrpSpPr>
          <p:cNvPr id="14" name="Group 13"/>
          <p:cNvGrpSpPr/>
          <p:nvPr/>
        </p:nvGrpSpPr>
        <p:grpSpPr>
          <a:xfrm>
            <a:off x="2947985" y="3170237"/>
            <a:ext cx="3276600" cy="3048000"/>
            <a:chOff x="3321048" y="3170237"/>
            <a:chExt cx="3276600" cy="3048000"/>
          </a:xfrm>
        </p:grpSpPr>
        <p:sp>
          <p:nvSpPr>
            <p:cNvPr id="7" name="Oval 6"/>
            <p:cNvSpPr/>
            <p:nvPr/>
          </p:nvSpPr>
          <p:spPr bwMode="auto">
            <a:xfrm>
              <a:off x="3321048" y="3170237"/>
              <a:ext cx="3276600" cy="3048000"/>
            </a:xfrm>
            <a:prstGeom prst="ellipse">
              <a:avLst/>
            </a:prstGeom>
            <a:solidFill>
              <a:schemeClr val="tx1">
                <a:alpha val="40000"/>
              </a:schemeClr>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effectLst/>
                <a:latin typeface="Arial" charset="0"/>
                <a:cs typeface="DejaVu Sans" charset="0"/>
              </a:endParaRPr>
            </a:p>
          </p:txBody>
        </p:sp>
        <p:sp>
          <p:nvSpPr>
            <p:cNvPr id="8" name="Rectangle 7"/>
            <p:cNvSpPr/>
            <p:nvPr/>
          </p:nvSpPr>
          <p:spPr>
            <a:xfrm>
              <a:off x="3744912" y="4084637"/>
              <a:ext cx="2438400" cy="1474763"/>
            </a:xfrm>
            <a:prstGeom prst="rect">
              <a:avLst/>
            </a:prstGeom>
          </p:spPr>
          <p:txBody>
            <a:bodyPr wrap="square">
              <a:spAutoFit/>
            </a:bodyPr>
            <a:lstStyle/>
            <a:p>
              <a:pPr algn="ctr" defTabSz="457200"/>
              <a:r>
                <a:rPr lang="en-US" sz="3200" dirty="0" smtClean="0">
                  <a:effectLst>
                    <a:outerShdw blurRad="38100" dist="38100" dir="2700000" algn="tl">
                      <a:srgbClr val="000000">
                        <a:alpha val="43137"/>
                      </a:srgbClr>
                    </a:outerShdw>
                  </a:effectLst>
                  <a:latin typeface="Kalinga" pitchFamily="34" charset="0"/>
                  <a:cs typeface="Kalinga" pitchFamily="34" charset="0"/>
                </a:rPr>
                <a:t>Social Media</a:t>
              </a:r>
            </a:p>
            <a:p>
              <a:pPr algn="ctr" defTabSz="457200"/>
              <a:r>
                <a:rPr lang="en-US" sz="3200" dirty="0" smtClean="0">
                  <a:effectLst>
                    <a:outerShdw blurRad="38100" dist="38100" dir="2700000" algn="tl">
                      <a:srgbClr val="000000">
                        <a:alpha val="43137"/>
                      </a:srgbClr>
                    </a:outerShdw>
                  </a:effectLst>
                  <a:latin typeface="Kalinga" pitchFamily="34" charset="0"/>
                  <a:cs typeface="Kalinga" pitchFamily="34" charset="0"/>
                </a:rPr>
                <a:t>Adoption</a:t>
              </a:r>
              <a:endParaRPr lang="en-US" sz="3200" dirty="0">
                <a:effectLst>
                  <a:outerShdw blurRad="38100" dist="38100" dir="2700000" algn="tl">
                    <a:srgbClr val="000000">
                      <a:alpha val="43137"/>
                    </a:srgbClr>
                  </a:outerShdw>
                </a:effectLst>
                <a:latin typeface="Kalinga" pitchFamily="34" charset="0"/>
                <a:cs typeface="Kalinga" pitchFamily="34" charset="0"/>
              </a:endParaRPr>
            </a:p>
          </p:txBody>
        </p:sp>
      </p:grpSp>
      <p:sp>
        <p:nvSpPr>
          <p:cNvPr id="17" name="Rectangle 16"/>
          <p:cNvSpPr/>
          <p:nvPr/>
        </p:nvSpPr>
        <p:spPr>
          <a:xfrm>
            <a:off x="11112" y="7368686"/>
            <a:ext cx="2082621" cy="223523"/>
          </a:xfrm>
          <a:prstGeom prst="rect">
            <a:avLst/>
          </a:prstGeom>
        </p:spPr>
        <p:txBody>
          <a:bodyPr wrap="none">
            <a:spAutoFit/>
          </a:bodyPr>
          <a:lstStyle/>
          <a:p>
            <a:r>
              <a:rPr lang="en-US" sz="900" dirty="0" smtClean="0">
                <a:effectLst>
                  <a:outerShdw blurRad="38100" dist="38100" dir="2700000" algn="tl">
                    <a:srgbClr val="000000">
                      <a:alpha val="43137"/>
                    </a:srgbClr>
                  </a:outerShdw>
                </a:effectLst>
                <a:latin typeface="Kalinga" pitchFamily="34" charset="0"/>
                <a:cs typeface="Kalinga" pitchFamily="34" charset="0"/>
              </a:rPr>
              <a:t>Based on photo by </a:t>
            </a:r>
            <a:r>
              <a:rPr lang="en-US" sz="900" dirty="0" err="1" smtClean="0">
                <a:effectLst>
                  <a:outerShdw blurRad="38100" dist="38100" dir="2700000" algn="tl">
                    <a:srgbClr val="000000">
                      <a:alpha val="43137"/>
                    </a:srgbClr>
                  </a:outerShdw>
                </a:effectLst>
                <a:latin typeface="Kalinga" pitchFamily="34" charset="0"/>
                <a:cs typeface="Kalinga" pitchFamily="34" charset="0"/>
              </a:rPr>
              <a:t>Eneas</a:t>
            </a:r>
            <a:r>
              <a:rPr lang="en-US" sz="900" dirty="0" smtClean="0">
                <a:effectLst>
                  <a:outerShdw blurRad="38100" dist="38100" dir="2700000" algn="tl">
                    <a:srgbClr val="000000">
                      <a:alpha val="43137"/>
                    </a:srgbClr>
                  </a:outerShdw>
                </a:effectLst>
                <a:latin typeface="Kalinga" pitchFamily="34" charset="0"/>
                <a:cs typeface="Kalinga" pitchFamily="34" charset="0"/>
              </a:rPr>
              <a:t> on Flickr</a:t>
            </a:r>
            <a:endParaRPr lang="en-US" sz="900" dirty="0">
              <a:effectLst>
                <a:outerShdw blurRad="38100" dist="38100" dir="2700000" algn="tl">
                  <a:srgbClr val="000000">
                    <a:alpha val="43137"/>
                  </a:srgbClr>
                </a:outerShdw>
              </a:effectLst>
              <a:latin typeface="Kalinga" pitchFamily="34" charset="0"/>
              <a:cs typeface="Kalinga" pitchFamily="34" charset="0"/>
            </a:endParaRPr>
          </a:p>
        </p:txBody>
      </p:sp>
    </p:spTree>
    <p:extLst>
      <p:ext uri="{BB962C8B-B14F-4D97-AF65-F5344CB8AC3E}">
        <p14:creationId xmlns:p14="http://schemas.microsoft.com/office/powerpoint/2010/main" val="32038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41" y="1194103"/>
            <a:ext cx="8873050" cy="427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48" y="1194106"/>
            <a:ext cx="8894051" cy="433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96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descr="http://www.vcu.edu/psych/twitter-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97312" y="2915109"/>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ytimg.com/yt/img/logos/youtube_logo_onecolor_againstwhite-vflhSQ1Dt.png"/>
          <p:cNvPicPr>
            <a:picLocks noChangeAspect="1" noChangeArrowheads="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98875" y="2027237"/>
            <a:ext cx="2581276" cy="940934"/>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p:cNvPicPr>
            <a:picLocks noChangeAspect="1" noChangeArrowheads="1"/>
          </p:cNvPicPr>
          <p:nvPr/>
        </p:nvPicPr>
        <p:blipFill>
          <a:blip r:embed="rId5" cstate="screen">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7540768" y="2014881"/>
            <a:ext cx="1614344" cy="206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12" descr="http://soc-sec.net/wp-content/uploads/2011/02/windows-live-msn-messenger.png"/>
          <p:cNvPicPr>
            <a:picLocks noChangeAspect="1" noChangeArrowheads="1"/>
          </p:cNvPicPr>
          <p:nvPr/>
        </p:nvPicPr>
        <p:blipFill>
          <a:blip r:embed="rId7" cstate="screen">
            <a:grayscl/>
            <a:extLst>
              <a:ext uri="{28A0092B-C50C-407E-A947-70E740481C1C}">
                <a14:useLocalDpi xmlns:a14="http://schemas.microsoft.com/office/drawing/2010/main"/>
              </a:ext>
            </a:extLst>
          </a:blip>
          <a:srcRect/>
          <a:stretch>
            <a:fillRect/>
          </a:stretch>
        </p:blipFill>
        <p:spPr bwMode="auto">
          <a:xfrm>
            <a:off x="2657136" y="3173302"/>
            <a:ext cx="1079476" cy="1001890"/>
          </a:xfrm>
          <a:prstGeom prst="rect">
            <a:avLst/>
          </a:prstGeom>
          <a:noFill/>
          <a:extLst>
            <a:ext uri="{909E8E84-426E-40DD-AFC4-6F175D3DCCD1}">
              <a14:hiddenFill xmlns:a14="http://schemas.microsoft.com/office/drawing/2010/main">
                <a:solidFill>
                  <a:srgbClr val="FFFFFF"/>
                </a:solidFill>
              </a14:hiddenFill>
            </a:ext>
          </a:extLst>
        </p:spPr>
      </p:pic>
      <p:pic>
        <p:nvPicPr>
          <p:cNvPr id="10255" name="Picture 15" descr="http://www.istartedsomething.com/wp-content/uploads/2010/04/wave4hotmail.jpg"/>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bwMode="auto">
          <a:xfrm>
            <a:off x="1571201" y="3005155"/>
            <a:ext cx="1106911" cy="847075"/>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p:cNvPicPr>
            <a:picLocks noChangeAspect="1" noChangeArrowheads="1"/>
          </p:cNvPicPr>
          <p:nvPr/>
        </p:nvPicPr>
        <p:blipFill>
          <a:blip r:embed="rId10" cstate="screen">
            <a:duotone>
              <a:schemeClr val="accent3">
                <a:shade val="45000"/>
                <a:satMod val="135000"/>
              </a:schemeClr>
              <a:prstClr val="white"/>
            </a:duotone>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422694" y="4884369"/>
            <a:ext cx="1401270" cy="161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9" name="Picture 19" descr="http://cdn1.iconfinder.com/data/icons/black-icon-social-media/512/099281-blogger-logo-square.png"/>
          <p:cNvPicPr>
            <a:picLocks noChangeAspect="1" noChangeArrowheads="1"/>
          </p:cNvPicPr>
          <p:nvPr/>
        </p:nvPicPr>
        <p:blipFill rotWithShape="1">
          <a:blip r:embed="rId12" cstate="screen">
            <a:lum bright="70000" contrast="-70000"/>
            <a:extLst>
              <a:ext uri="{28A0092B-C50C-407E-A947-70E740481C1C}">
                <a14:useLocalDpi xmlns:a14="http://schemas.microsoft.com/office/drawing/2010/main"/>
              </a:ext>
            </a:extLst>
          </a:blip>
          <a:srcRect/>
          <a:stretch/>
        </p:blipFill>
        <p:spPr bwMode="auto">
          <a:xfrm>
            <a:off x="1423466" y="3805848"/>
            <a:ext cx="1254646" cy="12665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rotWithShape="1">
          <a:blip r:embed="rId1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7946322" y="4160837"/>
            <a:ext cx="1970790" cy="133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0" name="Picture 20"/>
          <p:cNvPicPr>
            <a:picLocks noChangeAspect="1" noChangeArrowheads="1"/>
          </p:cNvPicPr>
          <p:nvPr/>
        </p:nvPicPr>
        <p:blipFill>
          <a:blip r:embed="rId14" cstate="screen">
            <a:lum bright="70000" contrast="-70000"/>
            <a:extLst>
              <a:ext uri="{28A0092B-C50C-407E-A947-70E740481C1C}">
                <a14:useLocalDpi xmlns:a14="http://schemas.microsoft.com/office/drawing/2010/main"/>
              </a:ext>
            </a:extLst>
          </a:blip>
          <a:srcRect/>
          <a:stretch>
            <a:fillRect/>
          </a:stretch>
        </p:blipFill>
        <p:spPr bwMode="auto">
          <a:xfrm>
            <a:off x="7913891" y="5728876"/>
            <a:ext cx="1595094" cy="153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06712" y="477020"/>
            <a:ext cx="4267200" cy="1016817"/>
          </a:xfrm>
          <a:prstGeom prst="rect">
            <a:avLst/>
          </a:prstGeom>
          <a:noFill/>
        </p:spPr>
        <p:txBody>
          <a:bodyPr wrap="square" rtlCol="0">
            <a:spAutoFit/>
          </a:bodyPr>
          <a:lstStyle/>
          <a:p>
            <a:pPr algn="ctr"/>
            <a:r>
              <a:rPr lang="en-US" sz="3200" dirty="0" smtClean="0">
                <a:solidFill>
                  <a:schemeClr val="tx1"/>
                </a:solidFill>
                <a:latin typeface="Kalinga" pitchFamily="34" charset="0"/>
                <a:cs typeface="Kalinga" pitchFamily="34" charset="0"/>
              </a:rPr>
              <a:t>Information Ecosystem</a:t>
            </a:r>
            <a:endParaRPr lang="en-US" sz="3200" dirty="0">
              <a:solidFill>
                <a:schemeClr val="tx1"/>
              </a:solidFill>
              <a:latin typeface="Kalinga" pitchFamily="34" charset="0"/>
              <a:cs typeface="Kalinga" pitchFamily="34" charset="0"/>
            </a:endParaRPr>
          </a:p>
        </p:txBody>
      </p:sp>
      <p:pic>
        <p:nvPicPr>
          <p:cNvPr id="10244" name="Picture 4" descr="http://www.vcu.edu/psych/facebook.jpg"/>
          <p:cNvPicPr>
            <a:picLocks noChangeAspect="1" noChangeArrowheads="1"/>
          </p:cNvPicPr>
          <p:nvPr/>
        </p:nvPicPr>
        <p:blipFill>
          <a:blip r:embed="rId15" cstate="screen">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88196" y="1945876"/>
            <a:ext cx="1142288" cy="114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03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500"/>
                                        <p:tgtEl>
                                          <p:spTgt spid="10244"/>
                                        </p:tgtEl>
                                      </p:cBhvr>
                                    </p:animEffect>
                                  </p:childTnLst>
                                </p:cTn>
                              </p:par>
                              <p:par>
                                <p:cTn id="8" presetID="10" presetClass="entr" presetSubtype="0"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fade">
                                      <p:cBhvr>
                                        <p:cTn id="10" dur="5500"/>
                                        <p:tgtEl>
                                          <p:spTgt spid="10246"/>
                                        </p:tgtEl>
                                      </p:cBhvr>
                                    </p:animEffect>
                                  </p:childTnLst>
                                </p:cTn>
                              </p:par>
                              <p:par>
                                <p:cTn id="11" presetID="10" presetClass="entr" presetSubtype="0" fill="hold" nodeType="withEffect">
                                  <p:stCondLst>
                                    <p:cond delay="0"/>
                                  </p:stCondLst>
                                  <p:childTnLst>
                                    <p:set>
                                      <p:cBhvr>
                                        <p:cTn id="12" dur="1" fill="hold">
                                          <p:stCondLst>
                                            <p:cond delay="0"/>
                                          </p:stCondLst>
                                        </p:cTn>
                                        <p:tgtEl>
                                          <p:spTgt spid="10255"/>
                                        </p:tgtEl>
                                        <p:attrNameLst>
                                          <p:attrName>style.visibility</p:attrName>
                                        </p:attrNameLst>
                                      </p:cBhvr>
                                      <p:to>
                                        <p:strVal val="visible"/>
                                      </p:to>
                                    </p:set>
                                    <p:animEffect transition="in" filter="fade">
                                      <p:cBhvr>
                                        <p:cTn id="13" dur="5500"/>
                                        <p:tgtEl>
                                          <p:spTgt spid="10255"/>
                                        </p:tgtEl>
                                      </p:cBhvr>
                                    </p:animEffect>
                                  </p:childTnLst>
                                </p:cTn>
                              </p:par>
                              <p:par>
                                <p:cTn id="14" presetID="10" presetClass="entr" presetSubtype="0" fill="hold" nodeType="withEffect">
                                  <p:stCondLst>
                                    <p:cond delay="0"/>
                                  </p:stCondLst>
                                  <p:childTnLst>
                                    <p:set>
                                      <p:cBhvr>
                                        <p:cTn id="15" dur="1" fill="hold">
                                          <p:stCondLst>
                                            <p:cond delay="0"/>
                                          </p:stCondLst>
                                        </p:cTn>
                                        <p:tgtEl>
                                          <p:spTgt spid="10252"/>
                                        </p:tgtEl>
                                        <p:attrNameLst>
                                          <p:attrName>style.visibility</p:attrName>
                                        </p:attrNameLst>
                                      </p:cBhvr>
                                      <p:to>
                                        <p:strVal val="visible"/>
                                      </p:to>
                                    </p:set>
                                    <p:animEffect transition="in" filter="fade">
                                      <p:cBhvr>
                                        <p:cTn id="16" dur="5500"/>
                                        <p:tgtEl>
                                          <p:spTgt spid="10252"/>
                                        </p:tgtEl>
                                      </p:cBhvr>
                                    </p:animEffect>
                                  </p:childTnLst>
                                </p:cTn>
                              </p:par>
                              <p:par>
                                <p:cTn id="17" presetID="10" presetClass="entr" presetSubtype="0" fill="hold" nodeType="withEffect">
                                  <p:stCondLst>
                                    <p:cond delay="0"/>
                                  </p:stCondLst>
                                  <p:childTnLst>
                                    <p:set>
                                      <p:cBhvr>
                                        <p:cTn id="18" dur="1" fill="hold">
                                          <p:stCondLst>
                                            <p:cond delay="0"/>
                                          </p:stCondLst>
                                        </p:cTn>
                                        <p:tgtEl>
                                          <p:spTgt spid="10259"/>
                                        </p:tgtEl>
                                        <p:attrNameLst>
                                          <p:attrName>style.visibility</p:attrName>
                                        </p:attrNameLst>
                                      </p:cBhvr>
                                      <p:to>
                                        <p:strVal val="visible"/>
                                      </p:to>
                                    </p:set>
                                    <p:animEffect transition="in" filter="fade">
                                      <p:cBhvr>
                                        <p:cTn id="19" dur="5500"/>
                                        <p:tgtEl>
                                          <p:spTgt spid="10259"/>
                                        </p:tgtEl>
                                      </p:cBhvr>
                                    </p:animEffect>
                                  </p:childTnLst>
                                </p:cTn>
                              </p:par>
                              <p:par>
                                <p:cTn id="20" presetID="10" presetClass="entr" presetSubtype="0" fill="hold" nodeType="withEffect">
                                  <p:stCondLst>
                                    <p:cond delay="0"/>
                                  </p:stCondLst>
                                  <p:childTnLst>
                                    <p:set>
                                      <p:cBhvr>
                                        <p:cTn id="21" dur="1" fill="hold">
                                          <p:stCondLst>
                                            <p:cond delay="0"/>
                                          </p:stCondLst>
                                        </p:cTn>
                                        <p:tgtEl>
                                          <p:spTgt spid="10249"/>
                                        </p:tgtEl>
                                        <p:attrNameLst>
                                          <p:attrName>style.visibility</p:attrName>
                                        </p:attrNameLst>
                                      </p:cBhvr>
                                      <p:to>
                                        <p:strVal val="visible"/>
                                      </p:to>
                                    </p:set>
                                    <p:animEffect transition="in" filter="fade">
                                      <p:cBhvr>
                                        <p:cTn id="22" dur="5500"/>
                                        <p:tgtEl>
                                          <p:spTgt spid="10249"/>
                                        </p:tgtEl>
                                      </p:cBhvr>
                                    </p:animEffect>
                                  </p:childTnLst>
                                </p:cTn>
                              </p:par>
                              <p:par>
                                <p:cTn id="23" presetID="10" presetClass="entr" presetSubtype="0" fill="hold" nodeType="withEffect">
                                  <p:stCondLst>
                                    <p:cond delay="0"/>
                                  </p:stCondLst>
                                  <p:childTnLst>
                                    <p:set>
                                      <p:cBhvr>
                                        <p:cTn id="24" dur="1" fill="hold">
                                          <p:stCondLst>
                                            <p:cond delay="0"/>
                                          </p:stCondLst>
                                        </p:cTn>
                                        <p:tgtEl>
                                          <p:spTgt spid="10260"/>
                                        </p:tgtEl>
                                        <p:attrNameLst>
                                          <p:attrName>style.visibility</p:attrName>
                                        </p:attrNameLst>
                                      </p:cBhvr>
                                      <p:to>
                                        <p:strVal val="visible"/>
                                      </p:to>
                                    </p:set>
                                    <p:animEffect transition="in" filter="fade">
                                      <p:cBhvr>
                                        <p:cTn id="25" dur="5500"/>
                                        <p:tgtEl>
                                          <p:spTgt spid="10260"/>
                                        </p:tgtEl>
                                      </p:cBhvr>
                                    </p:animEffect>
                                  </p:childTnLst>
                                </p:cTn>
                              </p:par>
                              <p:par>
                                <p:cTn id="26" presetID="10" presetClass="entr" presetSubtype="0" fill="hold" nodeType="withEffect">
                                  <p:stCondLst>
                                    <p:cond delay="0"/>
                                  </p:stCondLst>
                                  <p:childTnLst>
                                    <p:set>
                                      <p:cBhvr>
                                        <p:cTn id="27" dur="1" fill="hold">
                                          <p:stCondLst>
                                            <p:cond delay="0"/>
                                          </p:stCondLst>
                                        </p:cTn>
                                        <p:tgtEl>
                                          <p:spTgt spid="10256"/>
                                        </p:tgtEl>
                                        <p:attrNameLst>
                                          <p:attrName>style.visibility</p:attrName>
                                        </p:attrNameLst>
                                      </p:cBhvr>
                                      <p:to>
                                        <p:strVal val="visible"/>
                                      </p:to>
                                    </p:set>
                                    <p:animEffect transition="in" filter="fade">
                                      <p:cBhvr>
                                        <p:cTn id="28" dur="5500"/>
                                        <p:tgtEl>
                                          <p:spTgt spid="1025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farm7.staticflickr.com/6169/6169756721_f61f3b8f0a_z.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64112" y="3736432"/>
            <a:ext cx="5124450" cy="38232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arm7.staticflickr.com/6010/5996120932_f0fb19c393_z.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4964112" cy="39265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558714"/>
            <a:ext cx="4887912" cy="206823"/>
          </a:xfrm>
          <a:prstGeom prst="rect">
            <a:avLst/>
          </a:prstGeom>
          <a:noFill/>
        </p:spPr>
        <p:txBody>
          <a:bodyPr wrap="square" lIns="91410" tIns="45706" rIns="91410" bIns="45706" rtlCol="0">
            <a:spAutoFit/>
          </a:bodyPr>
          <a:lstStyle/>
          <a:p>
            <a:r>
              <a:rPr lang="en-US" sz="800" dirty="0" err="1" smtClean="0">
                <a:effectLst>
                  <a:outerShdw blurRad="38100" dist="38100" dir="2700000" algn="tl">
                    <a:srgbClr val="000000">
                      <a:alpha val="43137"/>
                    </a:srgbClr>
                  </a:outerShdw>
                </a:effectLst>
              </a:rPr>
              <a:t>AmateurArtGuy</a:t>
            </a:r>
            <a:r>
              <a:rPr lang="en-US" sz="800" dirty="0" smtClean="0">
                <a:effectLst>
                  <a:outerShdw blurRad="38100" dist="38100" dir="2700000" algn="tl">
                    <a:srgbClr val="000000">
                      <a:alpha val="43137"/>
                    </a:srgbClr>
                  </a:outerShdw>
                </a:effectLst>
              </a:rPr>
              <a:t> on Flickr</a:t>
            </a:r>
            <a:endParaRPr lang="en-US" sz="800" dirty="0">
              <a:effectLst>
                <a:outerShdw blurRad="38100" dist="38100" dir="2700000" algn="tl">
                  <a:srgbClr val="000000">
                    <a:alpha val="43137"/>
                  </a:srgbClr>
                </a:outerShdw>
              </a:effectLst>
            </a:endParaRPr>
          </a:p>
        </p:txBody>
      </p:sp>
      <p:pic>
        <p:nvPicPr>
          <p:cNvPr id="5" name="Picture 4" descr="http://farm3.staticflickr.com/2600/5705133191_37aca26c8f_b.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964113" y="0"/>
            <a:ext cx="5124449" cy="37364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19220" y="3472387"/>
            <a:ext cx="5069342" cy="249748"/>
          </a:xfrm>
          <a:prstGeom prst="rect">
            <a:avLst/>
          </a:prstGeom>
        </p:spPr>
        <p:txBody>
          <a:bodyPr wrap="square">
            <a:spAutoFit/>
          </a:bodyPr>
          <a:lstStyle/>
          <a:p>
            <a:pPr algn="r"/>
            <a:r>
              <a:rPr lang="en-US" sz="1100" dirty="0" err="1">
                <a:solidFill>
                  <a:schemeClr val="bg1">
                    <a:lumMod val="50000"/>
                  </a:schemeClr>
                </a:solidFill>
              </a:rPr>
              <a:t>d∂</a:t>
            </a:r>
            <a:r>
              <a:rPr lang="en-US" sz="1100" dirty="0" err="1" smtClean="0">
                <a:solidFill>
                  <a:schemeClr val="bg1">
                    <a:lumMod val="50000"/>
                  </a:schemeClr>
                </a:solidFill>
              </a:rPr>
              <a:t>wn</a:t>
            </a:r>
            <a:r>
              <a:rPr lang="en-US" sz="1100" dirty="0" smtClean="0">
                <a:solidFill>
                  <a:schemeClr val="bg1">
                    <a:lumMod val="50000"/>
                  </a:schemeClr>
                </a:solidFill>
              </a:rPr>
              <a:t> on Flickr</a:t>
            </a:r>
            <a:endParaRPr lang="en-US" sz="1100" dirty="0">
              <a:solidFill>
                <a:schemeClr val="bg1">
                  <a:lumMod val="50000"/>
                </a:schemeClr>
              </a:solidFill>
            </a:endParaRPr>
          </a:p>
        </p:txBody>
      </p:sp>
      <p:sp>
        <p:nvSpPr>
          <p:cNvPr id="13" name="TextBox 12"/>
          <p:cNvSpPr txBox="1"/>
          <p:nvPr/>
        </p:nvSpPr>
        <p:spPr>
          <a:xfrm>
            <a:off x="5040765" y="7340097"/>
            <a:ext cx="5029200" cy="249740"/>
          </a:xfrm>
          <a:prstGeom prst="rect">
            <a:avLst/>
          </a:prstGeom>
          <a:noFill/>
        </p:spPr>
        <p:txBody>
          <a:bodyPr wrap="square" lIns="91410" tIns="45706" rIns="91410" bIns="45706" rtlCol="0">
            <a:spAutoFit/>
          </a:bodyPr>
          <a:lstStyle/>
          <a:p>
            <a:pPr algn="r"/>
            <a:r>
              <a:rPr lang="en-US" sz="1100" dirty="0" smtClean="0">
                <a:solidFill>
                  <a:schemeClr val="bg1">
                    <a:lumMod val="95000"/>
                  </a:schemeClr>
                </a:solidFill>
                <a:effectLst>
                  <a:outerShdw blurRad="38100" dist="38100" dir="2700000" algn="tl">
                    <a:srgbClr val="000000">
                      <a:alpha val="43137"/>
                    </a:srgbClr>
                  </a:outerShdw>
                </a:effectLst>
              </a:rPr>
              <a:t>Eduardo </a:t>
            </a:r>
            <a:r>
              <a:rPr lang="en-US" sz="1100" dirty="0" err="1" smtClean="0">
                <a:solidFill>
                  <a:schemeClr val="bg1">
                    <a:lumMod val="95000"/>
                  </a:schemeClr>
                </a:solidFill>
                <a:effectLst>
                  <a:outerShdw blurRad="38100" dist="38100" dir="2700000" algn="tl">
                    <a:srgbClr val="000000">
                      <a:alpha val="43137"/>
                    </a:srgbClr>
                  </a:outerShdw>
                </a:effectLst>
              </a:rPr>
              <a:t>Pavon</a:t>
            </a:r>
            <a:r>
              <a:rPr lang="en-US" sz="1100" dirty="0" smtClean="0">
                <a:solidFill>
                  <a:schemeClr val="bg1">
                    <a:lumMod val="95000"/>
                  </a:schemeClr>
                </a:solidFill>
                <a:effectLst>
                  <a:outerShdw blurRad="38100" dist="38100" dir="2700000" algn="tl">
                    <a:srgbClr val="000000">
                      <a:alpha val="43137"/>
                    </a:srgbClr>
                  </a:outerShdw>
                </a:effectLst>
              </a:rPr>
              <a:t> on Flickr</a:t>
            </a:r>
            <a:endParaRPr lang="en-US" sz="1100" dirty="0">
              <a:solidFill>
                <a:schemeClr val="bg1">
                  <a:lumMod val="95000"/>
                </a:schemeClr>
              </a:solidFill>
              <a:effectLst>
                <a:outerShdw blurRad="38100" dist="38100" dir="2700000" algn="tl">
                  <a:srgbClr val="000000">
                    <a:alpha val="43137"/>
                  </a:srgbClr>
                </a:outerShdw>
              </a:effectLst>
            </a:endParaRPr>
          </a:p>
        </p:txBody>
      </p:sp>
      <p:sp>
        <p:nvSpPr>
          <p:cNvPr id="2" name="TextBox 1"/>
          <p:cNvSpPr txBox="1"/>
          <p:nvPr/>
        </p:nvSpPr>
        <p:spPr>
          <a:xfrm>
            <a:off x="741764" y="960437"/>
            <a:ext cx="3460348" cy="779316"/>
          </a:xfrm>
          <a:prstGeom prst="rect">
            <a:avLst/>
          </a:prstGeom>
          <a:solidFill>
            <a:srgbClr val="FFFFFF">
              <a:alpha val="89804"/>
            </a:srgbClr>
          </a:solidFill>
        </p:spPr>
        <p:txBody>
          <a:bodyPr wrap="square" rtlCol="0">
            <a:spAutoFit/>
          </a:bodyPr>
          <a:lstStyle/>
          <a:p>
            <a:pPr algn="ctr"/>
            <a:r>
              <a:rPr lang="en-US" sz="2400" dirty="0">
                <a:solidFill>
                  <a:srgbClr val="C00000"/>
                </a:solidFill>
                <a:latin typeface="Kalinga" pitchFamily="34" charset="0"/>
                <a:cs typeface="Kalinga" pitchFamily="34" charset="0"/>
              </a:rPr>
              <a:t>Monterrey</a:t>
            </a:r>
          </a:p>
          <a:p>
            <a:pPr algn="ctr"/>
            <a:r>
              <a:rPr lang="en-US" sz="2400" dirty="0" smtClean="0">
                <a:solidFill>
                  <a:schemeClr val="tx1"/>
                </a:solidFill>
                <a:latin typeface="Kalinga" pitchFamily="34" charset="0"/>
                <a:cs typeface="Kalinga" pitchFamily="34" charset="0"/>
              </a:rPr>
              <a:t>Population: 4,000,000</a:t>
            </a:r>
          </a:p>
        </p:txBody>
      </p:sp>
      <p:sp>
        <p:nvSpPr>
          <p:cNvPr id="12" name="TextBox 11"/>
          <p:cNvSpPr txBox="1"/>
          <p:nvPr/>
        </p:nvSpPr>
        <p:spPr>
          <a:xfrm>
            <a:off x="5487532" y="960437"/>
            <a:ext cx="3886200" cy="779316"/>
          </a:xfrm>
          <a:prstGeom prst="rect">
            <a:avLst/>
          </a:prstGeom>
          <a:solidFill>
            <a:srgbClr val="FFFFFF">
              <a:alpha val="89804"/>
            </a:srgbClr>
          </a:solidFill>
        </p:spPr>
        <p:txBody>
          <a:bodyPr wrap="square" rtlCol="0">
            <a:spAutoFit/>
          </a:bodyPr>
          <a:lstStyle/>
          <a:p>
            <a:pPr algn="ctr"/>
            <a:r>
              <a:rPr lang="en-US" sz="2400" dirty="0" smtClean="0">
                <a:solidFill>
                  <a:srgbClr val="C00000"/>
                </a:solidFill>
                <a:latin typeface="Kalinga" pitchFamily="34" charset="0"/>
                <a:cs typeface="Kalinga" pitchFamily="34" charset="0"/>
              </a:rPr>
              <a:t>Reynosa</a:t>
            </a:r>
            <a:endParaRPr lang="en-US" sz="2400" dirty="0">
              <a:solidFill>
                <a:srgbClr val="C00000"/>
              </a:solidFill>
              <a:latin typeface="Kalinga" pitchFamily="34" charset="0"/>
              <a:cs typeface="Kalinga" pitchFamily="34" charset="0"/>
            </a:endParaRPr>
          </a:p>
          <a:p>
            <a:pPr algn="ctr"/>
            <a:r>
              <a:rPr lang="en-US" sz="2400" dirty="0" smtClean="0">
                <a:solidFill>
                  <a:schemeClr val="tx1"/>
                </a:solidFill>
                <a:latin typeface="Kalinga" pitchFamily="34" charset="0"/>
                <a:cs typeface="Kalinga" pitchFamily="34" charset="0"/>
              </a:rPr>
              <a:t>Population: 600,000</a:t>
            </a:r>
          </a:p>
        </p:txBody>
      </p:sp>
      <p:sp>
        <p:nvSpPr>
          <p:cNvPr id="14" name="TextBox 13"/>
          <p:cNvSpPr txBox="1"/>
          <p:nvPr/>
        </p:nvSpPr>
        <p:spPr>
          <a:xfrm>
            <a:off x="5630861" y="4769659"/>
            <a:ext cx="3886200" cy="779316"/>
          </a:xfrm>
          <a:prstGeom prst="rect">
            <a:avLst/>
          </a:prstGeom>
          <a:solidFill>
            <a:srgbClr val="FFFFFF">
              <a:alpha val="89804"/>
            </a:srgbClr>
          </a:solidFill>
        </p:spPr>
        <p:txBody>
          <a:bodyPr wrap="square" rtlCol="0">
            <a:spAutoFit/>
          </a:bodyPr>
          <a:lstStyle/>
          <a:p>
            <a:pPr algn="ctr"/>
            <a:r>
              <a:rPr lang="en-US" sz="2400" dirty="0" smtClean="0">
                <a:solidFill>
                  <a:srgbClr val="C00000"/>
                </a:solidFill>
                <a:latin typeface="Kalinga" pitchFamily="34" charset="0"/>
                <a:cs typeface="Kalinga" pitchFamily="34" charset="0"/>
              </a:rPr>
              <a:t>Veracruz</a:t>
            </a:r>
            <a:endParaRPr lang="en-US" sz="2400" dirty="0">
              <a:solidFill>
                <a:srgbClr val="C00000"/>
              </a:solidFill>
              <a:latin typeface="Kalinga" pitchFamily="34" charset="0"/>
              <a:cs typeface="Kalinga" pitchFamily="34" charset="0"/>
            </a:endParaRPr>
          </a:p>
          <a:p>
            <a:pPr algn="ctr"/>
            <a:r>
              <a:rPr lang="en-US" sz="2400" dirty="0" smtClean="0">
                <a:solidFill>
                  <a:schemeClr val="tx1"/>
                </a:solidFill>
                <a:latin typeface="Kalinga" pitchFamily="34" charset="0"/>
                <a:cs typeface="Kalinga" pitchFamily="34" charset="0"/>
              </a:rPr>
              <a:t>Population: 700,000</a:t>
            </a:r>
          </a:p>
        </p:txBody>
      </p:sp>
      <p:pic>
        <p:nvPicPr>
          <p:cNvPr id="16" name="Picture 12" descr="http://farm1.staticflickr.com/98/252974096_f11eb300ec_z.jpg?zz=1"/>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 y="3718200"/>
            <a:ext cx="4964112" cy="38716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0" y="7324261"/>
            <a:ext cx="5156881" cy="221123"/>
          </a:xfrm>
          <a:prstGeom prst="rect">
            <a:avLst/>
          </a:prstGeom>
          <a:noFill/>
        </p:spPr>
        <p:txBody>
          <a:bodyPr wrap="square" lIns="91410" tIns="45706" rIns="91410" bIns="45706" rtlCol="0">
            <a:spAutoFit/>
          </a:bodyPr>
          <a:lstStyle/>
          <a:p>
            <a:r>
              <a:rPr lang="en-US" sz="900" dirty="0" err="1"/>
              <a:t>Sachavi</a:t>
            </a:r>
            <a:r>
              <a:rPr lang="en-US" sz="900" dirty="0"/>
              <a:t> on Flickr</a:t>
            </a:r>
          </a:p>
        </p:txBody>
      </p:sp>
      <p:sp>
        <p:nvSpPr>
          <p:cNvPr id="18" name="TextBox 17"/>
          <p:cNvSpPr txBox="1"/>
          <p:nvPr/>
        </p:nvSpPr>
        <p:spPr>
          <a:xfrm>
            <a:off x="741763" y="4875500"/>
            <a:ext cx="3460349" cy="779316"/>
          </a:xfrm>
          <a:prstGeom prst="rect">
            <a:avLst/>
          </a:prstGeom>
          <a:solidFill>
            <a:srgbClr val="FFFFFF">
              <a:alpha val="89804"/>
            </a:srgbClr>
          </a:solidFill>
        </p:spPr>
        <p:txBody>
          <a:bodyPr wrap="square" rtlCol="0">
            <a:spAutoFit/>
          </a:bodyPr>
          <a:lstStyle/>
          <a:p>
            <a:pPr algn="ctr"/>
            <a:r>
              <a:rPr lang="en-US" sz="2400" dirty="0" smtClean="0">
                <a:solidFill>
                  <a:srgbClr val="C00000"/>
                </a:solidFill>
                <a:latin typeface="Kalinga" pitchFamily="34" charset="0"/>
                <a:cs typeface="Kalinga" pitchFamily="34" charset="0"/>
              </a:rPr>
              <a:t>Saltillo</a:t>
            </a:r>
            <a:endParaRPr lang="en-US" sz="2400" dirty="0">
              <a:solidFill>
                <a:srgbClr val="C00000"/>
              </a:solidFill>
              <a:latin typeface="Kalinga" pitchFamily="34" charset="0"/>
              <a:cs typeface="Kalinga" pitchFamily="34" charset="0"/>
            </a:endParaRPr>
          </a:p>
          <a:p>
            <a:pPr algn="ctr"/>
            <a:r>
              <a:rPr lang="en-US" sz="2400" dirty="0" smtClean="0">
                <a:solidFill>
                  <a:schemeClr val="tx1"/>
                </a:solidFill>
                <a:latin typeface="Kalinga" pitchFamily="34" charset="0"/>
                <a:cs typeface="Kalinga" pitchFamily="34" charset="0"/>
              </a:rPr>
              <a:t>Population: 800,000</a:t>
            </a:r>
          </a:p>
        </p:txBody>
      </p:sp>
    </p:spTree>
    <p:extLst>
      <p:ext uri="{BB962C8B-B14F-4D97-AF65-F5344CB8AC3E}">
        <p14:creationId xmlns:p14="http://schemas.microsoft.com/office/powerpoint/2010/main" val="219046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6189"/>
          <a:stretch/>
        </p:blipFill>
        <p:spPr bwMode="auto">
          <a:xfrm>
            <a:off x="0" y="-1"/>
            <a:ext cx="10080626" cy="755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686690545"/>
              </p:ext>
            </p:extLst>
          </p:nvPr>
        </p:nvGraphicFramePr>
        <p:xfrm>
          <a:off x="2601912" y="3094037"/>
          <a:ext cx="6793589" cy="2066794"/>
        </p:xfrm>
        <a:graphic>
          <a:graphicData uri="http://schemas.openxmlformats.org/drawingml/2006/table">
            <a:tbl>
              <a:tblPr>
                <a:tableStyleId>{5C22544A-7EE6-4342-B048-85BDC9FD1C3A}</a:tableStyleId>
              </a:tblPr>
              <a:tblGrid>
                <a:gridCol w="2042456"/>
                <a:gridCol w="2205848"/>
                <a:gridCol w="1161896"/>
                <a:gridCol w="1383389"/>
              </a:tblGrid>
              <a:tr h="442069">
                <a:tc>
                  <a:txBody>
                    <a:bodyPr/>
                    <a:lstStyle/>
                    <a:p>
                      <a:pPr marL="0" marR="0" algn="ctr">
                        <a:spcBef>
                          <a:spcPts val="200"/>
                        </a:spcBef>
                        <a:spcAft>
                          <a:spcPts val="200"/>
                        </a:spcAft>
                      </a:pPr>
                      <a:r>
                        <a:rPr lang="en-US" sz="2000" dirty="0">
                          <a:solidFill>
                            <a:schemeClr val="bg1"/>
                          </a:solidFill>
                          <a:effectLst/>
                          <a:latin typeface="Kalinga" pitchFamily="34" charset="0"/>
                          <a:cs typeface="Kalinga" pitchFamily="34" charset="0"/>
                        </a:rPr>
                        <a:t>City </a:t>
                      </a:r>
                      <a:endParaRPr lang="en-US" sz="2000" dirty="0">
                        <a:solidFill>
                          <a:schemeClr val="bg1"/>
                        </a:solidFill>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200"/>
                        </a:spcBef>
                        <a:spcAft>
                          <a:spcPts val="200"/>
                        </a:spcAft>
                      </a:pPr>
                      <a:r>
                        <a:rPr lang="en-US" sz="2000" dirty="0">
                          <a:solidFill>
                            <a:schemeClr val="bg1"/>
                          </a:solidFill>
                          <a:effectLst/>
                          <a:latin typeface="Kalinga" pitchFamily="34" charset="0"/>
                          <a:cs typeface="Kalinga" pitchFamily="34" charset="0"/>
                        </a:rPr>
                        <a:t>Hashtag </a:t>
                      </a:r>
                      <a:endParaRPr lang="en-US" sz="2000" dirty="0">
                        <a:solidFill>
                          <a:schemeClr val="bg1"/>
                        </a:solidFill>
                        <a:effectLst/>
                        <a:latin typeface="Kalinga" pitchFamily="34" charset="0"/>
                        <a:ea typeface="Times New Roman"/>
                        <a:cs typeface="Kalinga" pitchFamily="34" charset="0"/>
                      </a:endParaRPr>
                    </a:p>
                  </a:txBody>
                  <a:tcPr marL="73025" marR="73025" marT="0" marB="0" anchor="ctr">
                    <a:lnT w="381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200"/>
                        </a:spcBef>
                        <a:spcAft>
                          <a:spcPts val="200"/>
                        </a:spcAft>
                      </a:pPr>
                      <a:r>
                        <a:rPr lang="en-US" sz="2000" dirty="0">
                          <a:solidFill>
                            <a:schemeClr val="bg1"/>
                          </a:solidFill>
                          <a:effectLst/>
                          <a:latin typeface="Kalinga" pitchFamily="34" charset="0"/>
                          <a:cs typeface="Kalinga" pitchFamily="34" charset="0"/>
                        </a:rPr>
                        <a:t>Tweets </a:t>
                      </a:r>
                      <a:endParaRPr lang="en-US" sz="2000" dirty="0">
                        <a:solidFill>
                          <a:schemeClr val="bg1"/>
                        </a:solidFill>
                        <a:effectLst/>
                        <a:latin typeface="Kalinga" pitchFamily="34" charset="0"/>
                        <a:ea typeface="Times New Roman"/>
                        <a:cs typeface="Kalinga" pitchFamily="34" charset="0"/>
                      </a:endParaRPr>
                    </a:p>
                  </a:txBody>
                  <a:tcPr marL="73025" marR="73025" marT="0" marB="0" anchor="ctr">
                    <a:lnT w="38100" cap="flat" cmpd="sng" algn="ctr">
                      <a:solidFill>
                        <a:schemeClr val="tx1"/>
                      </a:solidFill>
                      <a:prstDash val="solid"/>
                      <a:round/>
                      <a:headEnd type="none" w="med" len="med"/>
                      <a:tailEnd type="none" w="med" len="med"/>
                    </a:lnT>
                    <a:solidFill>
                      <a:schemeClr val="tx1"/>
                    </a:solidFill>
                  </a:tcPr>
                </a:tc>
                <a:tc>
                  <a:txBody>
                    <a:bodyPr/>
                    <a:lstStyle/>
                    <a:p>
                      <a:pPr marL="0" marR="0" algn="ctr" defTabSz="914021" rtl="0" eaLnBrk="1" latinLnBrk="0" hangingPunct="1">
                        <a:spcBef>
                          <a:spcPts val="200"/>
                        </a:spcBef>
                        <a:spcAft>
                          <a:spcPts val="200"/>
                        </a:spcAft>
                      </a:pPr>
                      <a:r>
                        <a:rPr lang="en-US" sz="2000" kern="1200" dirty="0">
                          <a:solidFill>
                            <a:schemeClr val="bg1"/>
                          </a:solidFill>
                          <a:effectLst/>
                          <a:latin typeface="Kalinga" pitchFamily="34" charset="0"/>
                          <a:ea typeface="+mn-ea"/>
                          <a:cs typeface="Kalinga" pitchFamily="34" charset="0"/>
                        </a:rPr>
                        <a:t>Users</a:t>
                      </a:r>
                    </a:p>
                  </a:txBody>
                  <a:tcPr marL="73025" marR="73025"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tx1"/>
                    </a:solidFill>
                  </a:tcPr>
                </a:tc>
              </a:tr>
              <a:tr h="360479">
                <a:tc>
                  <a:txBody>
                    <a:bodyPr/>
                    <a:lstStyle/>
                    <a:p>
                      <a:pPr marL="0" marR="0" algn="ctr">
                        <a:spcBef>
                          <a:spcPts val="200"/>
                        </a:spcBef>
                        <a:spcAft>
                          <a:spcPts val="200"/>
                        </a:spcAft>
                      </a:pPr>
                      <a:r>
                        <a:rPr lang="en-US" sz="2000" b="1" dirty="0" smtClean="0">
                          <a:effectLst/>
                          <a:latin typeface="Kalinga" pitchFamily="34" charset="0"/>
                          <a:cs typeface="Kalinga" pitchFamily="34" charset="0"/>
                        </a:rPr>
                        <a:t>1. Monterrey </a:t>
                      </a:r>
                      <a:endParaRPr lang="en-US" sz="2000" b="1" dirty="0">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000" dirty="0">
                          <a:effectLst/>
                          <a:latin typeface="Kalinga" pitchFamily="34" charset="0"/>
                          <a:cs typeface="Kalinga" pitchFamily="34" charset="0"/>
                        </a:rPr>
                        <a:t>#</a:t>
                      </a:r>
                      <a:r>
                        <a:rPr lang="en-US" sz="2000" dirty="0" err="1">
                          <a:effectLst/>
                          <a:latin typeface="Kalinga" pitchFamily="34" charset="0"/>
                          <a:cs typeface="Kalinga" pitchFamily="34" charset="0"/>
                        </a:rPr>
                        <a:t>mtyfollow</a:t>
                      </a:r>
                      <a:endParaRPr lang="en-US" sz="2000" dirty="0">
                        <a:effectLst/>
                        <a:latin typeface="Kalinga" pitchFamily="34" charset="0"/>
                        <a:ea typeface="Times New Roman"/>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000" dirty="0">
                          <a:effectLst/>
                          <a:latin typeface="Kalinga" pitchFamily="34" charset="0"/>
                          <a:cs typeface="Kalinga" pitchFamily="34" charset="0"/>
                        </a:rPr>
                        <a:t>211,278</a:t>
                      </a:r>
                      <a:endParaRPr lang="en-US" sz="2000" dirty="0">
                        <a:effectLst/>
                        <a:latin typeface="Kalinga" pitchFamily="34" charset="0"/>
                        <a:ea typeface="Times New Roman"/>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kern="1200" dirty="0">
                          <a:solidFill>
                            <a:schemeClr val="dk1"/>
                          </a:solidFill>
                          <a:effectLst/>
                          <a:latin typeface="Kalinga" pitchFamily="34" charset="0"/>
                          <a:ea typeface="+mn-ea"/>
                          <a:cs typeface="Kalinga" pitchFamily="34" charset="0"/>
                        </a:rPr>
                        <a:t>27,170</a:t>
                      </a:r>
                    </a:p>
                  </a:txBody>
                  <a:tcPr marL="73025" marR="730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r h="492852">
                <a:tc>
                  <a:txBody>
                    <a:bodyPr/>
                    <a:lstStyle/>
                    <a:p>
                      <a:pPr marL="0" marR="0" algn="ctr">
                        <a:spcBef>
                          <a:spcPts val="200"/>
                        </a:spcBef>
                        <a:spcAft>
                          <a:spcPts val="200"/>
                        </a:spcAft>
                      </a:pPr>
                      <a:r>
                        <a:rPr lang="en-US" sz="2000" b="1" dirty="0" smtClean="0">
                          <a:effectLst/>
                          <a:latin typeface="Kalinga" pitchFamily="34" charset="0"/>
                          <a:cs typeface="Kalinga" pitchFamily="34" charset="0"/>
                        </a:rPr>
                        <a:t>2. Reynosa</a:t>
                      </a:r>
                      <a:endParaRPr lang="en-US" sz="2000" b="1" dirty="0">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000" dirty="0">
                          <a:effectLst/>
                          <a:latin typeface="Kalinga" pitchFamily="34" charset="0"/>
                          <a:cs typeface="Kalinga" pitchFamily="34" charset="0"/>
                        </a:rPr>
                        <a:t>#</a:t>
                      </a:r>
                      <a:r>
                        <a:rPr lang="en-US" sz="2000" dirty="0" err="1">
                          <a:effectLst/>
                          <a:latin typeface="Kalinga" pitchFamily="34" charset="0"/>
                          <a:cs typeface="Kalinga" pitchFamily="34" charset="0"/>
                        </a:rPr>
                        <a:t>reynosafolllow</a:t>
                      </a:r>
                      <a:endParaRPr lang="en-US" sz="2000" dirty="0">
                        <a:effectLst/>
                        <a:latin typeface="Kalinga" pitchFamily="34" charset="0"/>
                        <a:ea typeface="Times New Roman"/>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000" dirty="0">
                          <a:effectLst/>
                          <a:latin typeface="Kalinga" pitchFamily="34" charset="0"/>
                          <a:cs typeface="Kalinga" pitchFamily="34" charset="0"/>
                        </a:rPr>
                        <a:t>155,786</a:t>
                      </a:r>
                      <a:endParaRPr lang="en-US" sz="2000" dirty="0">
                        <a:effectLst/>
                        <a:latin typeface="Kalinga" pitchFamily="34" charset="0"/>
                        <a:ea typeface="Times New Roman"/>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kern="1200" dirty="0">
                          <a:solidFill>
                            <a:schemeClr val="dk1"/>
                          </a:solidFill>
                          <a:effectLst/>
                          <a:latin typeface="Kalinga" pitchFamily="34" charset="0"/>
                          <a:ea typeface="+mn-ea"/>
                          <a:cs typeface="Kalinga" pitchFamily="34" charset="0"/>
                        </a:rPr>
                        <a:t>9,043</a:t>
                      </a:r>
                    </a:p>
                  </a:txBody>
                  <a:tcPr marL="73025" marR="730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56028">
                <a:tc>
                  <a:txBody>
                    <a:bodyPr/>
                    <a:lstStyle/>
                    <a:p>
                      <a:pPr marL="0" marR="0" algn="ctr">
                        <a:spcBef>
                          <a:spcPts val="200"/>
                        </a:spcBef>
                        <a:spcAft>
                          <a:spcPts val="200"/>
                        </a:spcAft>
                      </a:pPr>
                      <a:r>
                        <a:rPr lang="en-US" sz="2000" b="1" dirty="0" smtClean="0">
                          <a:effectLst/>
                          <a:latin typeface="Kalinga" pitchFamily="34" charset="0"/>
                          <a:cs typeface="Kalinga" pitchFamily="34" charset="0"/>
                        </a:rPr>
                        <a:t>3. Saltillo</a:t>
                      </a:r>
                      <a:endParaRPr lang="en-US" sz="2000" b="1" dirty="0">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000" dirty="0">
                          <a:effectLst/>
                          <a:latin typeface="Kalinga" pitchFamily="34" charset="0"/>
                          <a:cs typeface="Kalinga" pitchFamily="34" charset="0"/>
                        </a:rPr>
                        <a:t>#</a:t>
                      </a:r>
                      <a:r>
                        <a:rPr lang="en-US" sz="2000" dirty="0" err="1">
                          <a:effectLst/>
                          <a:latin typeface="Kalinga" pitchFamily="34" charset="0"/>
                          <a:cs typeface="Kalinga" pitchFamily="34" charset="0"/>
                        </a:rPr>
                        <a:t>saltillo</a:t>
                      </a:r>
                      <a:endParaRPr lang="en-US" sz="2000" dirty="0">
                        <a:effectLst/>
                        <a:latin typeface="Kalinga" pitchFamily="34" charset="0"/>
                        <a:ea typeface="Times New Roman"/>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000" dirty="0">
                          <a:effectLst/>
                          <a:latin typeface="Kalinga" pitchFamily="34" charset="0"/>
                          <a:cs typeface="Kalinga" pitchFamily="34" charset="0"/>
                        </a:rPr>
                        <a:t>153,879</a:t>
                      </a:r>
                      <a:endParaRPr lang="en-US" sz="2000" dirty="0">
                        <a:effectLst/>
                        <a:latin typeface="Kalinga" pitchFamily="34" charset="0"/>
                        <a:ea typeface="Times New Roman"/>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kern="1200" dirty="0">
                          <a:solidFill>
                            <a:schemeClr val="dk1"/>
                          </a:solidFill>
                          <a:effectLst/>
                          <a:latin typeface="Kalinga" pitchFamily="34" charset="0"/>
                          <a:ea typeface="+mn-ea"/>
                          <a:cs typeface="Kalinga" pitchFamily="34" charset="0"/>
                        </a:rPr>
                        <a:t>16,347</a:t>
                      </a:r>
                    </a:p>
                  </a:txBody>
                  <a:tcPr marL="73025" marR="730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15366">
                <a:tc>
                  <a:txBody>
                    <a:bodyPr/>
                    <a:lstStyle/>
                    <a:p>
                      <a:pPr marL="0" marR="0" algn="ctr">
                        <a:spcBef>
                          <a:spcPts val="200"/>
                        </a:spcBef>
                        <a:spcAft>
                          <a:spcPts val="200"/>
                        </a:spcAft>
                      </a:pPr>
                      <a:r>
                        <a:rPr lang="en-US" sz="2000" b="1" dirty="0" smtClean="0">
                          <a:effectLst/>
                          <a:latin typeface="Kalinga" pitchFamily="34" charset="0"/>
                          <a:cs typeface="Kalinga" pitchFamily="34" charset="0"/>
                        </a:rPr>
                        <a:t>4. Veracruz</a:t>
                      </a:r>
                      <a:endParaRPr lang="en-US" sz="2000" b="1" dirty="0">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000" dirty="0">
                          <a:effectLst/>
                          <a:latin typeface="Kalinga" pitchFamily="34" charset="0"/>
                          <a:cs typeface="Kalinga" pitchFamily="34" charset="0"/>
                        </a:rPr>
                        <a:t>#</a:t>
                      </a:r>
                      <a:r>
                        <a:rPr lang="en-US" sz="2000" dirty="0" err="1">
                          <a:effectLst/>
                          <a:latin typeface="Kalinga" pitchFamily="34" charset="0"/>
                          <a:cs typeface="Kalinga" pitchFamily="34" charset="0"/>
                        </a:rPr>
                        <a:t>verfollow</a:t>
                      </a:r>
                      <a:endParaRPr lang="en-US" sz="2000" dirty="0">
                        <a:effectLst/>
                        <a:latin typeface="Kalinga" pitchFamily="34" charset="0"/>
                        <a:ea typeface="Times New Roman"/>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000" dirty="0">
                          <a:effectLst/>
                          <a:latin typeface="Kalinga" pitchFamily="34" charset="0"/>
                          <a:cs typeface="Kalinga" pitchFamily="34" charset="0"/>
                        </a:rPr>
                        <a:t>87,801</a:t>
                      </a:r>
                      <a:endParaRPr lang="en-US" sz="2000" dirty="0">
                        <a:effectLst/>
                        <a:latin typeface="Kalinga" pitchFamily="34" charset="0"/>
                        <a:ea typeface="Times New Roman"/>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kern="1200" dirty="0">
                          <a:solidFill>
                            <a:schemeClr val="dk1"/>
                          </a:solidFill>
                          <a:effectLst/>
                          <a:latin typeface="Kalinga" pitchFamily="34" charset="0"/>
                          <a:ea typeface="+mn-ea"/>
                          <a:cs typeface="Kalinga" pitchFamily="34" charset="0"/>
                        </a:rPr>
                        <a:t>12,522</a:t>
                      </a:r>
                    </a:p>
                  </a:txBody>
                  <a:tcPr marL="73025" marR="7302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7" name="Rectangle 6"/>
          <p:cNvSpPr/>
          <p:nvPr/>
        </p:nvSpPr>
        <p:spPr>
          <a:xfrm>
            <a:off x="3361330" y="1189037"/>
            <a:ext cx="5717582" cy="500586"/>
          </a:xfrm>
          <a:prstGeom prst="rect">
            <a:avLst/>
          </a:prstGeom>
          <a:solidFill>
            <a:srgbClr val="FFFFFF">
              <a:alpha val="85098"/>
            </a:srgbClr>
          </a:solidFill>
        </p:spPr>
        <p:txBody>
          <a:bodyPr wrap="square">
            <a:spAutoFit/>
          </a:bodyPr>
          <a:lstStyle/>
          <a:p>
            <a:pPr algn="ctr"/>
            <a:r>
              <a:rPr lang="en-US" sz="2800" dirty="0" smtClean="0">
                <a:solidFill>
                  <a:srgbClr val="C00000"/>
                </a:solidFill>
                <a:latin typeface="Kalinga" pitchFamily="34" charset="0"/>
                <a:cs typeface="Kalinga" pitchFamily="34" charset="0"/>
              </a:rPr>
              <a:t>How many tweets?</a:t>
            </a:r>
            <a:r>
              <a:rPr lang="en-US" sz="2800" dirty="0" smtClean="0">
                <a:solidFill>
                  <a:schemeClr val="tx1"/>
                </a:solidFill>
                <a:latin typeface="Kalinga" pitchFamily="34" charset="0"/>
                <a:cs typeface="Kalinga" pitchFamily="34" charset="0"/>
              </a:rPr>
              <a:t> </a:t>
            </a:r>
            <a:endParaRPr lang="en-US" sz="2800" dirty="0">
              <a:solidFill>
                <a:schemeClr val="tx1"/>
              </a:solidFill>
              <a:latin typeface="Kalinga" pitchFamily="34" charset="0"/>
              <a:cs typeface="Kalinga" pitchFamily="34" charset="0"/>
            </a:endParaRPr>
          </a:p>
        </p:txBody>
      </p:sp>
      <p:sp>
        <p:nvSpPr>
          <p:cNvPr id="8" name="Rectangle 7"/>
          <p:cNvSpPr/>
          <p:nvPr/>
        </p:nvSpPr>
        <p:spPr>
          <a:xfrm>
            <a:off x="3361330" y="1798637"/>
            <a:ext cx="5717582" cy="893834"/>
          </a:xfrm>
          <a:prstGeom prst="rect">
            <a:avLst/>
          </a:prstGeom>
          <a:solidFill>
            <a:srgbClr val="FFFFFF">
              <a:alpha val="85098"/>
            </a:srgbClr>
          </a:solidFill>
        </p:spPr>
        <p:txBody>
          <a:bodyPr wrap="square">
            <a:spAutoFit/>
          </a:bodyPr>
          <a:lstStyle/>
          <a:p>
            <a:pPr algn="ctr"/>
            <a:r>
              <a:rPr lang="en-US" sz="2800" dirty="0" smtClean="0">
                <a:solidFill>
                  <a:schemeClr val="tx1"/>
                </a:solidFill>
                <a:latin typeface="Kalinga" pitchFamily="34" charset="0"/>
                <a:cs typeface="Kalinga" pitchFamily="34" charset="0"/>
              </a:rPr>
              <a:t>Aug 2010 </a:t>
            </a:r>
            <a:r>
              <a:rPr lang="en-US" sz="2800" dirty="0" smtClean="0">
                <a:solidFill>
                  <a:schemeClr val="tx1"/>
                </a:solidFill>
                <a:latin typeface="Kalinga" pitchFamily="34" charset="0"/>
                <a:cs typeface="Kalinga" pitchFamily="34" charset="0"/>
                <a:sym typeface="Wingdings" pitchFamily="2" charset="2"/>
              </a:rPr>
              <a:t> </a:t>
            </a:r>
            <a:r>
              <a:rPr lang="en-US" sz="2800" dirty="0" smtClean="0">
                <a:solidFill>
                  <a:schemeClr val="tx1"/>
                </a:solidFill>
                <a:latin typeface="Kalinga" pitchFamily="34" charset="0"/>
                <a:cs typeface="Kalinga" pitchFamily="34" charset="0"/>
              </a:rPr>
              <a:t>Nov 2011</a:t>
            </a:r>
          </a:p>
          <a:p>
            <a:pPr algn="ctr"/>
            <a:r>
              <a:rPr lang="en-US" sz="2800" dirty="0" smtClean="0">
                <a:solidFill>
                  <a:schemeClr val="tx1"/>
                </a:solidFill>
                <a:latin typeface="Kalinga" pitchFamily="34" charset="0"/>
                <a:cs typeface="Kalinga" pitchFamily="34" charset="0"/>
              </a:rPr>
              <a:t>609,744 tweets</a:t>
            </a:r>
            <a:endParaRPr lang="en-US" sz="2800" dirty="0">
              <a:solidFill>
                <a:schemeClr val="tx1"/>
              </a:solidFill>
              <a:latin typeface="Kalinga" pitchFamily="34" charset="0"/>
              <a:cs typeface="Kalinga" pitchFamily="34" charset="0"/>
            </a:endParaRPr>
          </a:p>
        </p:txBody>
      </p:sp>
    </p:spTree>
    <p:extLst>
      <p:ext uri="{BB962C8B-B14F-4D97-AF65-F5344CB8AC3E}">
        <p14:creationId xmlns:p14="http://schemas.microsoft.com/office/powerpoint/2010/main" val="4091840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211683" y="244441"/>
            <a:ext cx="9753120" cy="6962400"/>
          </a:xfrm>
          <a:prstGeom prst="rect">
            <a:avLst/>
          </a:prstGeom>
          <a:noFill/>
          <a:ln>
            <a:noFill/>
          </a:ln>
        </p:spPr>
      </p:pic>
      <p:sp>
        <p:nvSpPr>
          <p:cNvPr id="5" name="TextBox 4"/>
          <p:cNvSpPr txBox="1"/>
          <p:nvPr/>
        </p:nvSpPr>
        <p:spPr>
          <a:xfrm>
            <a:off x="78594" y="350837"/>
            <a:ext cx="2980520" cy="1932680"/>
          </a:xfrm>
          <a:prstGeom prst="rect">
            <a:avLst/>
          </a:prstGeom>
          <a:noFill/>
          <a:ln>
            <a:noFill/>
          </a:ln>
        </p:spPr>
        <p:txBody>
          <a:bodyPr wrap="square" lIns="91410" tIns="45706" rIns="91410" bIns="45706" rtlCol="0">
            <a:spAutoFit/>
          </a:bodyPr>
          <a:lstStyle/>
          <a:p>
            <a:pPr algn="ctr"/>
            <a:r>
              <a:rPr lang="en-US" sz="3200" dirty="0" smtClean="0">
                <a:solidFill>
                  <a:srgbClr val="C00000"/>
                </a:solidFill>
                <a:latin typeface="Kalinga" pitchFamily="34" charset="0"/>
                <a:cs typeface="Kalinga" pitchFamily="34" charset="0"/>
              </a:rPr>
              <a:t>What are people tweeting about?</a:t>
            </a:r>
            <a:endParaRPr lang="en-US" sz="3200" dirty="0">
              <a:solidFill>
                <a:srgbClr val="C00000"/>
              </a:solidFill>
              <a:latin typeface="Kalinga" pitchFamily="34" charset="0"/>
              <a:cs typeface="Kalinga" pitchFamily="34" charset="0"/>
            </a:endParaRPr>
          </a:p>
        </p:txBody>
      </p:sp>
      <p:sp>
        <p:nvSpPr>
          <p:cNvPr id="3" name="Rectangle 2"/>
          <p:cNvSpPr/>
          <p:nvPr/>
        </p:nvSpPr>
        <p:spPr>
          <a:xfrm>
            <a:off x="2858957" y="3277545"/>
            <a:ext cx="400313" cy="183089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6" name="Rectangle 5"/>
          <p:cNvSpPr/>
          <p:nvPr/>
        </p:nvSpPr>
        <p:spPr>
          <a:xfrm>
            <a:off x="4193579" y="4898450"/>
            <a:ext cx="1684934" cy="41998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7" name="Rectangle 6"/>
          <p:cNvSpPr/>
          <p:nvPr/>
        </p:nvSpPr>
        <p:spPr>
          <a:xfrm>
            <a:off x="392114" y="5837238"/>
            <a:ext cx="5943599" cy="1524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9" name="Rectangle 8"/>
          <p:cNvSpPr/>
          <p:nvPr/>
        </p:nvSpPr>
        <p:spPr>
          <a:xfrm>
            <a:off x="7590961" y="4557259"/>
            <a:ext cx="798049" cy="35998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10" name="Rectangle 9"/>
          <p:cNvSpPr/>
          <p:nvPr/>
        </p:nvSpPr>
        <p:spPr>
          <a:xfrm>
            <a:off x="770803" y="3910836"/>
            <a:ext cx="798049" cy="35998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11" name="Rectangle 10"/>
          <p:cNvSpPr/>
          <p:nvPr/>
        </p:nvSpPr>
        <p:spPr>
          <a:xfrm>
            <a:off x="6335712" y="1951037"/>
            <a:ext cx="264651" cy="1143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
        <p:nvSpPr>
          <p:cNvPr id="12" name="Rectangle 11"/>
          <p:cNvSpPr/>
          <p:nvPr/>
        </p:nvSpPr>
        <p:spPr>
          <a:xfrm>
            <a:off x="6792914" y="350837"/>
            <a:ext cx="798049" cy="454761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rtlCol="0" anchor="ctr"/>
          <a:lstStyle/>
          <a:p>
            <a:pPr algn="ctr"/>
            <a:endParaRPr lang="en-US"/>
          </a:p>
        </p:txBody>
      </p:sp>
    </p:spTree>
    <p:extLst>
      <p:ext uri="{BB962C8B-B14F-4D97-AF65-F5344CB8AC3E}">
        <p14:creationId xmlns:p14="http://schemas.microsoft.com/office/powerpoint/2010/main" val="341669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473"/>
            <a:ext cx="10080625" cy="773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696891407"/>
              </p:ext>
            </p:extLst>
          </p:nvPr>
        </p:nvGraphicFramePr>
        <p:xfrm>
          <a:off x="1382712" y="3017837"/>
          <a:ext cx="8305800" cy="3024395"/>
        </p:xfrm>
        <a:graphic>
          <a:graphicData uri="http://schemas.openxmlformats.org/drawingml/2006/table">
            <a:tbl>
              <a:tblPr>
                <a:tableStyleId>{5C22544A-7EE6-4342-B048-85BDC9FD1C3A}</a:tableStyleId>
              </a:tblPr>
              <a:tblGrid>
                <a:gridCol w="1752600"/>
                <a:gridCol w="2787904"/>
                <a:gridCol w="3765296"/>
              </a:tblGrid>
              <a:tr h="433595">
                <a:tc>
                  <a:txBody>
                    <a:bodyPr/>
                    <a:lstStyle/>
                    <a:p>
                      <a:pPr marL="0" marR="0" algn="ctr">
                        <a:spcBef>
                          <a:spcPts val="200"/>
                        </a:spcBef>
                        <a:spcAft>
                          <a:spcPts val="200"/>
                        </a:spcAft>
                      </a:pPr>
                      <a:r>
                        <a:rPr lang="en-US" sz="2000" dirty="0" smtClean="0">
                          <a:solidFill>
                            <a:schemeClr val="bg1"/>
                          </a:solidFill>
                          <a:effectLst/>
                          <a:latin typeface="Kalinga" pitchFamily="34" charset="0"/>
                          <a:ea typeface="Times New Roman"/>
                          <a:cs typeface="Kalinga" pitchFamily="34" charset="0"/>
                        </a:rPr>
                        <a:t>Frequency</a:t>
                      </a:r>
                      <a:endParaRPr lang="en-US" sz="2000" dirty="0">
                        <a:solidFill>
                          <a:schemeClr val="bg1"/>
                        </a:solidFill>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200"/>
                        </a:spcBef>
                        <a:spcAft>
                          <a:spcPts val="200"/>
                        </a:spcAft>
                      </a:pPr>
                      <a:r>
                        <a:rPr lang="en-US" sz="2000" dirty="0" smtClean="0">
                          <a:solidFill>
                            <a:schemeClr val="bg1"/>
                          </a:solidFill>
                          <a:effectLst/>
                          <a:latin typeface="Kalinga" pitchFamily="34" charset="0"/>
                          <a:cs typeface="Kalinga" pitchFamily="34" charset="0"/>
                        </a:rPr>
                        <a:t>Types of Words</a:t>
                      </a:r>
                      <a:endParaRPr lang="en-US" sz="2000" dirty="0">
                        <a:solidFill>
                          <a:schemeClr val="bg1"/>
                        </a:solidFill>
                        <a:effectLst/>
                        <a:latin typeface="Kalinga" pitchFamily="34" charset="0"/>
                        <a:ea typeface="Times New Roman"/>
                        <a:cs typeface="Kalinga" pitchFamily="34" charset="0"/>
                      </a:endParaRPr>
                    </a:p>
                  </a:txBody>
                  <a:tcPr marL="73025" marR="73025" marT="0" marB="0" anchor="ctr">
                    <a:lnT w="381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200"/>
                        </a:spcBef>
                        <a:spcAft>
                          <a:spcPts val="200"/>
                        </a:spcAft>
                      </a:pPr>
                      <a:r>
                        <a:rPr lang="en-US" sz="2000" dirty="0" smtClean="0">
                          <a:solidFill>
                            <a:schemeClr val="bg1"/>
                          </a:solidFill>
                          <a:effectLst/>
                          <a:latin typeface="Kalinga" pitchFamily="34" charset="0"/>
                          <a:ea typeface="+mn-ea"/>
                          <a:cs typeface="Kalinga" pitchFamily="34" charset="0"/>
                        </a:rPr>
                        <a:t>Spanish</a:t>
                      </a:r>
                      <a:endParaRPr lang="en-US" sz="2000" dirty="0">
                        <a:solidFill>
                          <a:schemeClr val="bg1"/>
                        </a:solidFill>
                        <a:effectLst/>
                        <a:latin typeface="Kalinga" pitchFamily="34" charset="0"/>
                        <a:ea typeface="Times New Roman"/>
                        <a:cs typeface="Kalinga" pitchFamily="34" charset="0"/>
                      </a:endParaRPr>
                    </a:p>
                  </a:txBody>
                  <a:tcPr marL="73025" marR="73025" marT="0" marB="0" anchor="ctr">
                    <a:lnT w="38100" cap="flat" cmpd="sng" algn="ctr">
                      <a:solidFill>
                        <a:schemeClr val="tx1"/>
                      </a:solidFill>
                      <a:prstDash val="solid"/>
                      <a:round/>
                      <a:headEnd type="none" w="med" len="med"/>
                      <a:tailEnd type="none" w="med" len="med"/>
                    </a:lnT>
                    <a:solidFill>
                      <a:schemeClr val="tx1"/>
                    </a:solidFill>
                  </a:tcPr>
                </a:tc>
              </a:tr>
              <a:tr h="709405">
                <a:tc>
                  <a:txBody>
                    <a:bodyPr/>
                    <a:lstStyle/>
                    <a:p>
                      <a:pPr marL="0" marR="0" algn="ctr">
                        <a:spcBef>
                          <a:spcPts val="200"/>
                        </a:spcBef>
                        <a:spcAft>
                          <a:spcPts val="200"/>
                        </a:spcAft>
                      </a:pPr>
                      <a:r>
                        <a:rPr lang="en-US" sz="2400" kern="1200" dirty="0" smtClean="0">
                          <a:solidFill>
                            <a:schemeClr val="tx1"/>
                          </a:solidFill>
                          <a:effectLst/>
                          <a:latin typeface="Kalinga" pitchFamily="34" charset="0"/>
                          <a:ea typeface="+mn-ea"/>
                          <a:cs typeface="Kalinga" pitchFamily="34" charset="0"/>
                        </a:rPr>
                        <a:t>1</a:t>
                      </a:r>
                      <a:endParaRPr lang="en-US" sz="2400" kern="1200" dirty="0">
                        <a:solidFill>
                          <a:schemeClr val="tx1"/>
                        </a:solidFill>
                        <a:effectLst/>
                        <a:latin typeface="Kalinga" pitchFamily="34" charset="0"/>
                        <a:ea typeface="+mn-ea"/>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400" kern="1200" dirty="0">
                          <a:solidFill>
                            <a:schemeClr val="tx1"/>
                          </a:solidFill>
                          <a:effectLst/>
                          <a:latin typeface="Kalinga" pitchFamily="34" charset="0"/>
                          <a:ea typeface="+mn-ea"/>
                          <a:cs typeface="Kalinga" pitchFamily="34" charset="0"/>
                        </a:rPr>
                        <a:t>places</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s-MX" sz="2400" kern="1200">
                          <a:solidFill>
                            <a:schemeClr val="tx1"/>
                          </a:solidFill>
                          <a:effectLst/>
                          <a:latin typeface="Kalinga" pitchFamily="34" charset="0"/>
                          <a:ea typeface="+mn-ea"/>
                          <a:cs typeface="Kalinga" pitchFamily="34" charset="0"/>
                        </a:rPr>
                        <a:t>zona, san, sur, altura, garza, col., av.</a:t>
                      </a:r>
                      <a:endParaRPr lang="en-US" sz="2400" kern="1200">
                        <a:solidFill>
                          <a:schemeClr val="tx1"/>
                        </a:solidFill>
                        <a:effectLst/>
                        <a:latin typeface="Kalinga" pitchFamily="34" charset="0"/>
                        <a:ea typeface="+mn-ea"/>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r h="914400">
                <a:tc>
                  <a:txBody>
                    <a:bodyPr/>
                    <a:lstStyle/>
                    <a:p>
                      <a:pPr marL="0" marR="0" algn="ctr">
                        <a:spcBef>
                          <a:spcPts val="200"/>
                        </a:spcBef>
                        <a:spcAft>
                          <a:spcPts val="200"/>
                        </a:spcAft>
                      </a:pPr>
                      <a:r>
                        <a:rPr lang="en-US" sz="2400" kern="1200" dirty="0" smtClean="0">
                          <a:solidFill>
                            <a:schemeClr val="tx1"/>
                          </a:solidFill>
                          <a:effectLst/>
                          <a:latin typeface="Kalinga" pitchFamily="34" charset="0"/>
                          <a:ea typeface="+mn-ea"/>
                          <a:cs typeface="Kalinga" pitchFamily="34" charset="0"/>
                        </a:rPr>
                        <a:t>2</a:t>
                      </a:r>
                      <a:endParaRPr lang="en-US" sz="2400" kern="1200" dirty="0">
                        <a:solidFill>
                          <a:schemeClr val="tx1"/>
                        </a:solidFill>
                        <a:effectLst/>
                        <a:latin typeface="Kalinga" pitchFamily="34" charset="0"/>
                        <a:ea typeface="+mn-ea"/>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400" kern="1200" dirty="0">
                          <a:solidFill>
                            <a:schemeClr val="tx1"/>
                          </a:solidFill>
                          <a:effectLst/>
                          <a:latin typeface="Kalinga" pitchFamily="34" charset="0"/>
                          <a:ea typeface="+mn-ea"/>
                          <a:cs typeface="Kalinga" pitchFamily="34" charset="0"/>
                        </a:rPr>
                        <a:t>shootings</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s-MX" sz="2400" kern="1200" dirty="0">
                          <a:solidFill>
                            <a:schemeClr val="tx1"/>
                          </a:solidFill>
                          <a:effectLst/>
                          <a:latin typeface="Kalinga" pitchFamily="34" charset="0"/>
                          <a:ea typeface="+mn-ea"/>
                          <a:cs typeface="Kalinga" pitchFamily="34" charset="0"/>
                        </a:rPr>
                        <a:t>#balacera, balacera, balazos, detonaciones</a:t>
                      </a:r>
                      <a:endParaRPr lang="en-US" sz="2400" kern="1200" dirty="0">
                        <a:solidFill>
                          <a:schemeClr val="tx1"/>
                        </a:solidFill>
                        <a:effectLst/>
                        <a:latin typeface="Kalinga" pitchFamily="34" charset="0"/>
                        <a:ea typeface="+mn-ea"/>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11285">
                <a:tc>
                  <a:txBody>
                    <a:bodyPr/>
                    <a:lstStyle/>
                    <a:p>
                      <a:pPr marL="0" marR="0" algn="ctr">
                        <a:spcBef>
                          <a:spcPts val="200"/>
                        </a:spcBef>
                        <a:spcAft>
                          <a:spcPts val="200"/>
                        </a:spcAft>
                      </a:pPr>
                      <a:r>
                        <a:rPr lang="en-US" sz="2400" kern="1200" dirty="0" smtClean="0">
                          <a:solidFill>
                            <a:schemeClr val="tx1"/>
                          </a:solidFill>
                          <a:effectLst/>
                          <a:latin typeface="Kalinga" pitchFamily="34" charset="0"/>
                          <a:ea typeface="+mn-ea"/>
                          <a:cs typeface="Kalinga" pitchFamily="34" charset="0"/>
                        </a:rPr>
                        <a:t>3</a:t>
                      </a:r>
                      <a:endParaRPr lang="en-US" sz="2400" kern="1200" dirty="0">
                        <a:solidFill>
                          <a:schemeClr val="tx1"/>
                        </a:solidFill>
                        <a:effectLst/>
                        <a:latin typeface="Kalinga" pitchFamily="34" charset="0"/>
                        <a:ea typeface="+mn-ea"/>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400" kern="1200" dirty="0">
                          <a:solidFill>
                            <a:schemeClr val="tx1"/>
                          </a:solidFill>
                          <a:effectLst/>
                          <a:latin typeface="Kalinga" pitchFamily="34" charset="0"/>
                          <a:ea typeface="+mn-ea"/>
                          <a:cs typeface="Kalinga" pitchFamily="34" charset="0"/>
                        </a:rPr>
                        <a:t>report</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s-MX" sz="2400" kern="1200" dirty="0">
                          <a:solidFill>
                            <a:schemeClr val="tx1"/>
                          </a:solidFill>
                          <a:effectLst/>
                          <a:latin typeface="Kalinga" pitchFamily="34" charset="0"/>
                          <a:ea typeface="+mn-ea"/>
                          <a:cs typeface="Kalinga" pitchFamily="34" charset="0"/>
                        </a:rPr>
                        <a:t>reportan</a:t>
                      </a:r>
                      <a:endParaRPr lang="en-US" sz="2400" kern="1200" dirty="0">
                        <a:solidFill>
                          <a:schemeClr val="tx1"/>
                        </a:solidFill>
                        <a:effectLst/>
                        <a:latin typeface="Kalinga" pitchFamily="34" charset="0"/>
                        <a:ea typeface="+mn-ea"/>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33595">
                <a:tc>
                  <a:txBody>
                    <a:bodyPr/>
                    <a:lstStyle/>
                    <a:p>
                      <a:pPr marL="0" marR="0" algn="ctr">
                        <a:spcBef>
                          <a:spcPts val="200"/>
                        </a:spcBef>
                        <a:spcAft>
                          <a:spcPts val="200"/>
                        </a:spcAft>
                      </a:pPr>
                      <a:r>
                        <a:rPr lang="en-US" sz="2400" kern="1200" dirty="0" smtClean="0">
                          <a:solidFill>
                            <a:schemeClr val="tx1"/>
                          </a:solidFill>
                          <a:effectLst/>
                          <a:latin typeface="Kalinga" pitchFamily="34" charset="0"/>
                          <a:ea typeface="+mn-ea"/>
                          <a:cs typeface="Kalinga" pitchFamily="34" charset="0"/>
                        </a:rPr>
                        <a:t>4</a:t>
                      </a:r>
                      <a:endParaRPr lang="en-US" sz="2400" kern="1200" dirty="0">
                        <a:solidFill>
                          <a:schemeClr val="tx1"/>
                        </a:solidFill>
                        <a:effectLst/>
                        <a:latin typeface="Kalinga" pitchFamily="34" charset="0"/>
                        <a:ea typeface="+mn-ea"/>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n-US" sz="2400" kern="1200" dirty="0">
                          <a:solidFill>
                            <a:schemeClr val="tx1"/>
                          </a:solidFill>
                          <a:effectLst/>
                          <a:latin typeface="Kalinga" pitchFamily="34" charset="0"/>
                          <a:ea typeface="+mn-ea"/>
                          <a:cs typeface="Kalinga" pitchFamily="34" charset="0"/>
                        </a:rPr>
                        <a:t>people</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200"/>
                        </a:spcBef>
                        <a:spcAft>
                          <a:spcPts val="200"/>
                        </a:spcAft>
                      </a:pPr>
                      <a:r>
                        <a:rPr lang="es-MX" sz="2400" kern="1200" dirty="0">
                          <a:solidFill>
                            <a:schemeClr val="tx1"/>
                          </a:solidFill>
                          <a:effectLst/>
                          <a:latin typeface="Kalinga" pitchFamily="34" charset="0"/>
                          <a:ea typeface="+mn-ea"/>
                          <a:cs typeface="Kalinga" pitchFamily="34" charset="0"/>
                        </a:rPr>
                        <a:t>gente</a:t>
                      </a:r>
                      <a:r>
                        <a:rPr lang="en-US" sz="2400" kern="1200" dirty="0">
                          <a:solidFill>
                            <a:schemeClr val="tx1"/>
                          </a:solidFill>
                          <a:effectLst/>
                          <a:latin typeface="Kalinga" pitchFamily="34" charset="0"/>
                          <a:ea typeface="+mn-ea"/>
                          <a:cs typeface="Kalinga" pitchFamily="34" charset="0"/>
                        </a:rPr>
                        <a:t>, </a:t>
                      </a:r>
                      <a:r>
                        <a:rPr lang="es-MX" sz="2400" kern="1200" dirty="0">
                          <a:solidFill>
                            <a:schemeClr val="tx1"/>
                          </a:solidFill>
                          <a:effectLst/>
                          <a:latin typeface="Kalinga" pitchFamily="34" charset="0"/>
                          <a:ea typeface="+mn-ea"/>
                          <a:cs typeface="Kalinga" pitchFamily="34" charset="0"/>
                        </a:rPr>
                        <a:t>alguien</a:t>
                      </a:r>
                      <a:endParaRPr lang="en-US" sz="2400" kern="1200" dirty="0">
                        <a:solidFill>
                          <a:schemeClr val="tx1"/>
                        </a:solidFill>
                        <a:effectLst/>
                        <a:latin typeface="Kalinga" pitchFamily="34" charset="0"/>
                        <a:ea typeface="+mn-ea"/>
                        <a:cs typeface="Kalinga" pitchFamily="34"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Rectangle 5"/>
          <p:cNvSpPr/>
          <p:nvPr/>
        </p:nvSpPr>
        <p:spPr>
          <a:xfrm>
            <a:off x="3973512" y="1570037"/>
            <a:ext cx="5717582" cy="893834"/>
          </a:xfrm>
          <a:prstGeom prst="rect">
            <a:avLst/>
          </a:prstGeom>
          <a:solidFill>
            <a:srgbClr val="FFFFFF">
              <a:alpha val="85098"/>
            </a:srgbClr>
          </a:solidFill>
        </p:spPr>
        <p:txBody>
          <a:bodyPr wrap="square">
            <a:spAutoFit/>
          </a:bodyPr>
          <a:lstStyle/>
          <a:p>
            <a:pPr algn="ctr"/>
            <a:r>
              <a:rPr lang="en-US" sz="2800" dirty="0" smtClean="0">
                <a:solidFill>
                  <a:srgbClr val="C00000"/>
                </a:solidFill>
                <a:latin typeface="Kalinga" pitchFamily="34" charset="0"/>
                <a:cs typeface="Kalinga" pitchFamily="34" charset="0"/>
              </a:rPr>
              <a:t>What are people tweeting about? </a:t>
            </a:r>
            <a:endParaRPr lang="en-US" sz="2800" dirty="0">
              <a:solidFill>
                <a:srgbClr val="C00000"/>
              </a:solidFill>
              <a:latin typeface="Kalinga" pitchFamily="34" charset="0"/>
              <a:cs typeface="Kalinga" pitchFamily="34" charset="0"/>
            </a:endParaRPr>
          </a:p>
        </p:txBody>
      </p:sp>
    </p:spTree>
    <p:extLst>
      <p:ext uri="{BB962C8B-B14F-4D97-AF65-F5344CB8AC3E}">
        <p14:creationId xmlns:p14="http://schemas.microsoft.com/office/powerpoint/2010/main" val="1527402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473"/>
            <a:ext cx="10080625" cy="773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432240163"/>
              </p:ext>
            </p:extLst>
          </p:nvPr>
        </p:nvGraphicFramePr>
        <p:xfrm>
          <a:off x="4087299" y="2636837"/>
          <a:ext cx="5623640" cy="2066794"/>
        </p:xfrm>
        <a:graphic>
          <a:graphicData uri="http://schemas.openxmlformats.org/drawingml/2006/table">
            <a:tbl>
              <a:tblPr>
                <a:tableStyleId>{5C22544A-7EE6-4342-B048-85BDC9FD1C3A}</a:tableStyleId>
              </a:tblPr>
              <a:tblGrid>
                <a:gridCol w="1985687"/>
                <a:gridCol w="2123666"/>
                <a:gridCol w="1514287"/>
              </a:tblGrid>
              <a:tr h="442069">
                <a:tc>
                  <a:txBody>
                    <a:bodyPr/>
                    <a:lstStyle/>
                    <a:p>
                      <a:pPr marL="0" marR="0" algn="ctr">
                        <a:spcBef>
                          <a:spcPts val="200"/>
                        </a:spcBef>
                        <a:spcAft>
                          <a:spcPts val="200"/>
                        </a:spcAft>
                      </a:pPr>
                      <a:r>
                        <a:rPr lang="en-US" sz="2000" dirty="0">
                          <a:solidFill>
                            <a:schemeClr val="bg1"/>
                          </a:solidFill>
                          <a:effectLst/>
                          <a:latin typeface="Kalinga" pitchFamily="34" charset="0"/>
                          <a:cs typeface="Kalinga" pitchFamily="34" charset="0"/>
                        </a:rPr>
                        <a:t>City </a:t>
                      </a:r>
                      <a:endParaRPr lang="en-US" sz="2000" dirty="0">
                        <a:solidFill>
                          <a:schemeClr val="bg1"/>
                        </a:solidFill>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tx1"/>
                    </a:solidFill>
                  </a:tcPr>
                </a:tc>
                <a:tc>
                  <a:txBody>
                    <a:bodyPr/>
                    <a:lstStyle/>
                    <a:p>
                      <a:pPr marL="0" marR="0" algn="ctr" defTabSz="914021" rtl="0" eaLnBrk="1" latinLnBrk="0" hangingPunct="1">
                        <a:spcBef>
                          <a:spcPts val="200"/>
                        </a:spcBef>
                        <a:spcAft>
                          <a:spcPts val="200"/>
                        </a:spcAft>
                      </a:pPr>
                      <a:r>
                        <a:rPr lang="en-US" sz="2000" kern="1200" dirty="0">
                          <a:solidFill>
                            <a:schemeClr val="bg1"/>
                          </a:solidFill>
                          <a:effectLst/>
                          <a:latin typeface="Kalinga" pitchFamily="34" charset="0"/>
                          <a:ea typeface="+mn-ea"/>
                          <a:cs typeface="Kalinga" pitchFamily="34" charset="0"/>
                        </a:rPr>
                        <a:t>Mentions</a:t>
                      </a:r>
                    </a:p>
                  </a:txBody>
                  <a:tcPr marL="73025" marR="73025" marT="0" marB="0" anchor="ctr">
                    <a:lnT w="38100" cap="flat" cmpd="sng" algn="ctr">
                      <a:solidFill>
                        <a:schemeClr val="tx1"/>
                      </a:solidFill>
                      <a:prstDash val="solid"/>
                      <a:round/>
                      <a:headEnd type="none" w="med" len="med"/>
                      <a:tailEnd type="none" w="med" len="med"/>
                    </a:lnT>
                    <a:solidFill>
                      <a:schemeClr val="tx1"/>
                    </a:solidFill>
                  </a:tcPr>
                </a:tc>
                <a:tc>
                  <a:txBody>
                    <a:bodyPr/>
                    <a:lstStyle/>
                    <a:p>
                      <a:pPr marL="0" marR="0" algn="ctr" defTabSz="914021" rtl="0" eaLnBrk="1" latinLnBrk="0" hangingPunct="1">
                        <a:spcBef>
                          <a:spcPts val="200"/>
                        </a:spcBef>
                        <a:spcAft>
                          <a:spcPts val="200"/>
                        </a:spcAft>
                      </a:pPr>
                      <a:r>
                        <a:rPr lang="en-US" sz="2000" kern="1200" dirty="0">
                          <a:solidFill>
                            <a:schemeClr val="bg1"/>
                          </a:solidFill>
                          <a:effectLst/>
                          <a:latin typeface="Kalinga" pitchFamily="34" charset="0"/>
                          <a:ea typeface="+mn-ea"/>
                          <a:cs typeface="Kalinga" pitchFamily="34" charset="0"/>
                        </a:rPr>
                        <a:t>Retweets</a:t>
                      </a:r>
                    </a:p>
                  </a:txBody>
                  <a:tcPr marL="73025" marR="73025" marT="0" marB="0" anchor="ctr">
                    <a:lnT w="38100" cap="flat" cmpd="sng" algn="ctr">
                      <a:solidFill>
                        <a:schemeClr val="tx1"/>
                      </a:solidFill>
                      <a:prstDash val="solid"/>
                      <a:round/>
                      <a:headEnd type="none" w="med" len="med"/>
                      <a:tailEnd type="none" w="med" len="med"/>
                    </a:lnT>
                    <a:solidFill>
                      <a:schemeClr val="tx1"/>
                    </a:solidFill>
                  </a:tcPr>
                </a:tc>
              </a:tr>
              <a:tr h="360479">
                <a:tc>
                  <a:txBody>
                    <a:bodyPr/>
                    <a:lstStyle/>
                    <a:p>
                      <a:pPr marL="0" marR="0" algn="ctr">
                        <a:spcBef>
                          <a:spcPts val="200"/>
                        </a:spcBef>
                        <a:spcAft>
                          <a:spcPts val="200"/>
                        </a:spcAft>
                      </a:pPr>
                      <a:r>
                        <a:rPr lang="en-US" sz="2000" b="0" dirty="0" smtClean="0">
                          <a:effectLst/>
                          <a:latin typeface="Kalinga" pitchFamily="34" charset="0"/>
                          <a:cs typeface="Kalinga" pitchFamily="34" charset="0"/>
                        </a:rPr>
                        <a:t>#</a:t>
                      </a:r>
                      <a:r>
                        <a:rPr lang="en-US" sz="2000" b="0" dirty="0" err="1" smtClean="0">
                          <a:effectLst/>
                          <a:latin typeface="Kalinga" pitchFamily="34" charset="0"/>
                          <a:cs typeface="Kalinga" pitchFamily="34" charset="0"/>
                        </a:rPr>
                        <a:t>mtyfollow</a:t>
                      </a:r>
                      <a:endParaRPr lang="en-US" sz="2000" b="0" dirty="0">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kern="1200" dirty="0">
                          <a:solidFill>
                            <a:schemeClr val="dk1"/>
                          </a:solidFill>
                          <a:effectLst/>
                          <a:latin typeface="Kalinga" pitchFamily="34" charset="0"/>
                          <a:ea typeface="+mn-ea"/>
                          <a:cs typeface="Kalinga" pitchFamily="34" charset="0"/>
                        </a:rPr>
                        <a:t>20.5% </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b="1" kern="1200" dirty="0">
                          <a:solidFill>
                            <a:schemeClr val="dk1"/>
                          </a:solidFill>
                          <a:effectLst/>
                          <a:latin typeface="Kalinga" pitchFamily="34" charset="0"/>
                          <a:ea typeface="+mn-ea"/>
                          <a:cs typeface="Kalinga" pitchFamily="34" charset="0"/>
                        </a:rPr>
                        <a:t>40.1%</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r h="492852">
                <a:tc>
                  <a:txBody>
                    <a:bodyPr/>
                    <a:lstStyle/>
                    <a:p>
                      <a:pPr marL="0" marR="0" algn="ctr">
                        <a:spcBef>
                          <a:spcPts val="200"/>
                        </a:spcBef>
                        <a:spcAft>
                          <a:spcPts val="200"/>
                        </a:spcAft>
                      </a:pPr>
                      <a:r>
                        <a:rPr lang="en-US" sz="2000" b="0" dirty="0" smtClean="0">
                          <a:effectLst/>
                          <a:latin typeface="Kalinga" pitchFamily="34" charset="0"/>
                          <a:cs typeface="Kalinga" pitchFamily="34" charset="0"/>
                        </a:rPr>
                        <a:t>#</a:t>
                      </a:r>
                      <a:r>
                        <a:rPr lang="en-US" sz="2000" b="0" dirty="0" err="1" smtClean="0">
                          <a:effectLst/>
                          <a:latin typeface="Kalinga" pitchFamily="34" charset="0"/>
                          <a:cs typeface="Kalinga" pitchFamily="34" charset="0"/>
                        </a:rPr>
                        <a:t>reynosafollow</a:t>
                      </a:r>
                      <a:endParaRPr lang="en-US" sz="2000" b="0" dirty="0">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kern="1200" dirty="0">
                          <a:solidFill>
                            <a:schemeClr val="dk1"/>
                          </a:solidFill>
                          <a:effectLst/>
                          <a:latin typeface="Kalinga" pitchFamily="34" charset="0"/>
                          <a:ea typeface="+mn-ea"/>
                          <a:cs typeface="Kalinga" pitchFamily="34" charset="0"/>
                        </a:rPr>
                        <a:t>24.8%</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kern="1200" dirty="0">
                          <a:solidFill>
                            <a:schemeClr val="dk1"/>
                          </a:solidFill>
                          <a:effectLst/>
                          <a:latin typeface="Kalinga" pitchFamily="34" charset="0"/>
                          <a:ea typeface="+mn-ea"/>
                          <a:cs typeface="Kalinga" pitchFamily="34" charset="0"/>
                        </a:rPr>
                        <a:t>15.9%</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56028">
                <a:tc>
                  <a:txBody>
                    <a:bodyPr/>
                    <a:lstStyle/>
                    <a:p>
                      <a:pPr marL="0" marR="0" algn="ctr">
                        <a:spcBef>
                          <a:spcPts val="200"/>
                        </a:spcBef>
                        <a:spcAft>
                          <a:spcPts val="200"/>
                        </a:spcAft>
                      </a:pPr>
                      <a:r>
                        <a:rPr lang="en-US" sz="2000" b="0" dirty="0" smtClean="0">
                          <a:effectLst/>
                          <a:latin typeface="Kalinga" pitchFamily="34" charset="0"/>
                          <a:cs typeface="Kalinga" pitchFamily="34" charset="0"/>
                        </a:rPr>
                        <a:t>#</a:t>
                      </a:r>
                      <a:r>
                        <a:rPr lang="en-US" sz="2000" b="0" dirty="0" err="1" smtClean="0">
                          <a:effectLst/>
                          <a:latin typeface="Kalinga" pitchFamily="34" charset="0"/>
                          <a:cs typeface="Kalinga" pitchFamily="34" charset="0"/>
                        </a:rPr>
                        <a:t>saltillo</a:t>
                      </a:r>
                      <a:endParaRPr lang="en-US" sz="2000" b="0" dirty="0">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kern="1200">
                          <a:solidFill>
                            <a:schemeClr val="dk1"/>
                          </a:solidFill>
                          <a:effectLst/>
                          <a:latin typeface="Kalinga" pitchFamily="34" charset="0"/>
                          <a:ea typeface="+mn-ea"/>
                          <a:cs typeface="Kalinga" pitchFamily="34" charset="0"/>
                        </a:rPr>
                        <a:t>19.9%</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b="1" kern="1200" dirty="0">
                          <a:solidFill>
                            <a:schemeClr val="dk1"/>
                          </a:solidFill>
                          <a:effectLst/>
                          <a:latin typeface="Kalinga" pitchFamily="34" charset="0"/>
                          <a:ea typeface="+mn-ea"/>
                          <a:cs typeface="Kalinga" pitchFamily="34" charset="0"/>
                        </a:rPr>
                        <a:t>29.9%</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15366">
                <a:tc>
                  <a:txBody>
                    <a:bodyPr/>
                    <a:lstStyle/>
                    <a:p>
                      <a:pPr marL="0" marR="0" algn="ctr">
                        <a:spcBef>
                          <a:spcPts val="200"/>
                        </a:spcBef>
                        <a:spcAft>
                          <a:spcPts val="200"/>
                        </a:spcAft>
                      </a:pPr>
                      <a:r>
                        <a:rPr lang="en-US" sz="2000" b="0" dirty="0" smtClean="0">
                          <a:effectLst/>
                          <a:latin typeface="Kalinga" pitchFamily="34" charset="0"/>
                          <a:cs typeface="Kalinga" pitchFamily="34" charset="0"/>
                        </a:rPr>
                        <a:t>#</a:t>
                      </a:r>
                      <a:r>
                        <a:rPr lang="en-US" sz="2000" b="0" dirty="0" err="1" smtClean="0">
                          <a:effectLst/>
                          <a:latin typeface="Kalinga" pitchFamily="34" charset="0"/>
                          <a:cs typeface="Kalinga" pitchFamily="34" charset="0"/>
                        </a:rPr>
                        <a:t>verfollow</a:t>
                      </a:r>
                      <a:endParaRPr lang="en-US" sz="2000" b="0" dirty="0">
                        <a:effectLst/>
                        <a:latin typeface="Kalinga" pitchFamily="34" charset="0"/>
                        <a:ea typeface="Times New Roman"/>
                        <a:cs typeface="Kalinga" pitchFamily="34" charset="0"/>
                      </a:endParaRPr>
                    </a:p>
                  </a:txBody>
                  <a:tcPr marL="73025" marR="7302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kern="1200" dirty="0">
                          <a:solidFill>
                            <a:schemeClr val="dk1"/>
                          </a:solidFill>
                          <a:effectLst/>
                          <a:latin typeface="Kalinga" pitchFamily="34" charset="0"/>
                          <a:ea typeface="+mn-ea"/>
                          <a:cs typeface="Kalinga" pitchFamily="34" charset="0"/>
                        </a:rPr>
                        <a:t>22.5%</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defTabSz="914021" rtl="0" eaLnBrk="1" latinLnBrk="0" hangingPunct="1">
                        <a:spcBef>
                          <a:spcPts val="200"/>
                        </a:spcBef>
                        <a:spcAft>
                          <a:spcPts val="200"/>
                        </a:spcAft>
                      </a:pPr>
                      <a:r>
                        <a:rPr lang="en-US" sz="2000" b="1" kern="1200" dirty="0">
                          <a:solidFill>
                            <a:schemeClr val="dk1"/>
                          </a:solidFill>
                          <a:effectLst/>
                          <a:latin typeface="Kalinga" pitchFamily="34" charset="0"/>
                          <a:ea typeface="+mn-ea"/>
                          <a:cs typeface="Kalinga" pitchFamily="34" charset="0"/>
                        </a:rPr>
                        <a:t>35.3%</a:t>
                      </a: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Rectangle 3"/>
          <p:cNvSpPr/>
          <p:nvPr/>
        </p:nvSpPr>
        <p:spPr>
          <a:xfrm>
            <a:off x="4087299" y="4897366"/>
            <a:ext cx="5601213" cy="558871"/>
          </a:xfrm>
          <a:prstGeom prst="rect">
            <a:avLst/>
          </a:prstGeom>
          <a:solidFill>
            <a:srgbClr val="FFFFFF">
              <a:alpha val="69804"/>
            </a:srgbClr>
          </a:solidFill>
        </p:spPr>
        <p:txBody>
          <a:bodyPr wrap="none">
            <a:spAutoFit/>
          </a:bodyPr>
          <a:lstStyle/>
          <a:p>
            <a:r>
              <a:rPr lang="en-US" sz="3200" dirty="0" smtClean="0">
                <a:solidFill>
                  <a:schemeClr val="tx1"/>
                </a:solidFill>
                <a:latin typeface="Kalinga" pitchFamily="34" charset="0"/>
                <a:cs typeface="Kalinga" pitchFamily="34" charset="0"/>
              </a:rPr>
              <a:t>Disseminating &gt; Interacting </a:t>
            </a:r>
            <a:endParaRPr lang="en-US" sz="3200" dirty="0">
              <a:solidFill>
                <a:schemeClr val="tx1"/>
              </a:solidFill>
              <a:latin typeface="Kalinga" pitchFamily="34" charset="0"/>
              <a:cs typeface="Kalinga" pitchFamily="34" charset="0"/>
            </a:endParaRPr>
          </a:p>
        </p:txBody>
      </p:sp>
      <p:sp>
        <p:nvSpPr>
          <p:cNvPr id="6" name="Rectangle 5"/>
          <p:cNvSpPr/>
          <p:nvPr/>
        </p:nvSpPr>
        <p:spPr>
          <a:xfrm>
            <a:off x="4887912" y="1722437"/>
            <a:ext cx="4251485" cy="558871"/>
          </a:xfrm>
          <a:prstGeom prst="rect">
            <a:avLst/>
          </a:prstGeom>
          <a:solidFill>
            <a:srgbClr val="FFFFFF">
              <a:alpha val="69804"/>
            </a:srgbClr>
          </a:solidFill>
        </p:spPr>
        <p:txBody>
          <a:bodyPr wrap="none">
            <a:spAutoFit/>
          </a:bodyPr>
          <a:lstStyle/>
          <a:p>
            <a:r>
              <a:rPr lang="en-US" sz="3200" dirty="0" smtClean="0">
                <a:solidFill>
                  <a:srgbClr val="C00000"/>
                </a:solidFill>
                <a:latin typeface="Kalinga" pitchFamily="34" charset="0"/>
                <a:cs typeface="Kalinga" pitchFamily="34" charset="0"/>
              </a:rPr>
              <a:t>What kind of tweets?</a:t>
            </a:r>
          </a:p>
        </p:txBody>
      </p:sp>
    </p:spTree>
    <p:extLst>
      <p:ext uri="{BB962C8B-B14F-4D97-AF65-F5344CB8AC3E}">
        <p14:creationId xmlns:p14="http://schemas.microsoft.com/office/powerpoint/2010/main" val="509098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Dropbox\nt\hcic2012\grid.plot.1col.aug10-nov1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78112" y="122237"/>
            <a:ext cx="5029200" cy="7383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48600" y="578714"/>
            <a:ext cx="2819400" cy="612412"/>
          </a:xfrm>
          <a:prstGeom prst="rect">
            <a:avLst/>
          </a:prstGeom>
          <a:noFill/>
        </p:spPr>
        <p:txBody>
          <a:bodyPr wrap="square" rtlCol="0">
            <a:spAutoFit/>
          </a:bodyPr>
          <a:lstStyle/>
          <a:p>
            <a:r>
              <a:rPr lang="en-US" dirty="0" smtClean="0">
                <a:latin typeface="Kalinga" pitchFamily="34" charset="0"/>
                <a:cs typeface="Kalinga" pitchFamily="34" charset="0"/>
              </a:rPr>
              <a:t>#</a:t>
            </a:r>
            <a:r>
              <a:rPr lang="en-US" dirty="0" err="1" smtClean="0">
                <a:latin typeface="Kalinga" pitchFamily="34" charset="0"/>
                <a:cs typeface="Kalinga" pitchFamily="34" charset="0"/>
              </a:rPr>
              <a:t>reynosafollow</a:t>
            </a:r>
            <a:endParaRPr lang="en-US" dirty="0" smtClean="0">
              <a:latin typeface="Kalinga" pitchFamily="34" charset="0"/>
              <a:cs typeface="Kalinga" pitchFamily="34" charset="0"/>
            </a:endParaRPr>
          </a:p>
          <a:p>
            <a:r>
              <a:rPr lang="en-US" dirty="0">
                <a:latin typeface="Kalinga" pitchFamily="34" charset="0"/>
                <a:cs typeface="Kalinga" pitchFamily="34" charset="0"/>
              </a:rPr>
              <a:t>Daily median: 249</a:t>
            </a:r>
          </a:p>
        </p:txBody>
      </p:sp>
      <p:sp>
        <p:nvSpPr>
          <p:cNvPr id="5" name="TextBox 4"/>
          <p:cNvSpPr txBox="1"/>
          <p:nvPr/>
        </p:nvSpPr>
        <p:spPr>
          <a:xfrm>
            <a:off x="7848600" y="2585624"/>
            <a:ext cx="2232025" cy="865237"/>
          </a:xfrm>
          <a:prstGeom prst="rect">
            <a:avLst/>
          </a:prstGeom>
          <a:noFill/>
        </p:spPr>
        <p:txBody>
          <a:bodyPr wrap="square" rtlCol="0">
            <a:spAutoFit/>
          </a:bodyPr>
          <a:lstStyle/>
          <a:p>
            <a:r>
              <a:rPr lang="en-US" dirty="0" smtClean="0">
                <a:latin typeface="Kalinga" pitchFamily="34" charset="0"/>
                <a:cs typeface="Kalinga" pitchFamily="34" charset="0"/>
              </a:rPr>
              <a:t>#</a:t>
            </a:r>
            <a:r>
              <a:rPr lang="en-US" dirty="0" err="1" smtClean="0">
                <a:latin typeface="Kalinga" pitchFamily="34" charset="0"/>
                <a:cs typeface="Kalinga" pitchFamily="34" charset="0"/>
              </a:rPr>
              <a:t>mtyfollow</a:t>
            </a:r>
            <a:endParaRPr lang="en-US" dirty="0" smtClean="0">
              <a:latin typeface="Kalinga" pitchFamily="34" charset="0"/>
              <a:cs typeface="Kalinga" pitchFamily="34" charset="0"/>
            </a:endParaRPr>
          </a:p>
          <a:p>
            <a:r>
              <a:rPr lang="en-US" dirty="0">
                <a:latin typeface="Kalinga" pitchFamily="34" charset="0"/>
                <a:cs typeface="Kalinga" pitchFamily="34" charset="0"/>
              </a:rPr>
              <a:t>Daily median: 340</a:t>
            </a:r>
          </a:p>
          <a:p>
            <a:endParaRPr lang="en-US" dirty="0">
              <a:latin typeface="Kalinga" pitchFamily="34" charset="0"/>
              <a:cs typeface="Kalinga" pitchFamily="34" charset="0"/>
            </a:endParaRPr>
          </a:p>
        </p:txBody>
      </p:sp>
      <p:sp>
        <p:nvSpPr>
          <p:cNvPr id="6" name="TextBox 5"/>
          <p:cNvSpPr txBox="1"/>
          <p:nvPr/>
        </p:nvSpPr>
        <p:spPr>
          <a:xfrm>
            <a:off x="7848600" y="4313237"/>
            <a:ext cx="2232025" cy="607602"/>
          </a:xfrm>
          <a:prstGeom prst="rect">
            <a:avLst/>
          </a:prstGeom>
          <a:noFill/>
        </p:spPr>
        <p:txBody>
          <a:bodyPr wrap="square" rtlCol="0">
            <a:spAutoFit/>
          </a:bodyPr>
          <a:lstStyle/>
          <a:p>
            <a:r>
              <a:rPr lang="en-US" dirty="0" smtClean="0">
                <a:latin typeface="Kalinga" pitchFamily="34" charset="0"/>
                <a:cs typeface="Kalinga" pitchFamily="34" charset="0"/>
              </a:rPr>
              <a:t>#</a:t>
            </a:r>
            <a:r>
              <a:rPr lang="en-US" dirty="0" err="1" smtClean="0">
                <a:latin typeface="Kalinga" pitchFamily="34" charset="0"/>
                <a:cs typeface="Kalinga" pitchFamily="34" charset="0"/>
              </a:rPr>
              <a:t>saltillo</a:t>
            </a:r>
            <a:endParaRPr lang="en-US" dirty="0" smtClean="0">
              <a:latin typeface="Kalinga" pitchFamily="34" charset="0"/>
              <a:cs typeface="Kalinga" pitchFamily="34" charset="0"/>
            </a:endParaRPr>
          </a:p>
          <a:p>
            <a:r>
              <a:rPr lang="en-US" dirty="0">
                <a:latin typeface="Kalinga" pitchFamily="34" charset="0"/>
                <a:cs typeface="Kalinga" pitchFamily="34" charset="0"/>
              </a:rPr>
              <a:t>Daily median: </a:t>
            </a:r>
            <a:r>
              <a:rPr lang="en-US" dirty="0" smtClean="0">
                <a:latin typeface="Kalinga" pitchFamily="34" charset="0"/>
                <a:cs typeface="Kalinga" pitchFamily="34" charset="0"/>
              </a:rPr>
              <a:t>219</a:t>
            </a:r>
            <a:endParaRPr lang="en-US" dirty="0">
              <a:latin typeface="Kalinga" pitchFamily="34" charset="0"/>
              <a:cs typeface="Kalinga" pitchFamily="34" charset="0"/>
            </a:endParaRPr>
          </a:p>
        </p:txBody>
      </p:sp>
      <p:sp>
        <p:nvSpPr>
          <p:cNvPr id="7" name="TextBox 6"/>
          <p:cNvSpPr txBox="1"/>
          <p:nvPr/>
        </p:nvSpPr>
        <p:spPr>
          <a:xfrm>
            <a:off x="7848600" y="6294437"/>
            <a:ext cx="2232025" cy="607602"/>
          </a:xfrm>
          <a:prstGeom prst="rect">
            <a:avLst/>
          </a:prstGeom>
          <a:noFill/>
        </p:spPr>
        <p:txBody>
          <a:bodyPr wrap="square" rtlCol="0">
            <a:spAutoFit/>
          </a:bodyPr>
          <a:lstStyle/>
          <a:p>
            <a:r>
              <a:rPr lang="en-US" dirty="0" smtClean="0">
                <a:latin typeface="Kalinga" pitchFamily="34" charset="0"/>
                <a:cs typeface="Kalinga" pitchFamily="34" charset="0"/>
              </a:rPr>
              <a:t>#</a:t>
            </a:r>
            <a:r>
              <a:rPr lang="en-US" dirty="0" err="1" smtClean="0">
                <a:latin typeface="Kalinga" pitchFamily="34" charset="0"/>
                <a:cs typeface="Kalinga" pitchFamily="34" charset="0"/>
              </a:rPr>
              <a:t>verfollow</a:t>
            </a:r>
            <a:endParaRPr lang="en-US" dirty="0" smtClean="0">
              <a:latin typeface="Kalinga" pitchFamily="34" charset="0"/>
              <a:cs typeface="Kalinga" pitchFamily="34" charset="0"/>
            </a:endParaRPr>
          </a:p>
          <a:p>
            <a:r>
              <a:rPr lang="en-US" dirty="0" smtClean="0">
                <a:latin typeface="Kalinga" pitchFamily="34" charset="0"/>
                <a:cs typeface="Kalinga" pitchFamily="34" charset="0"/>
              </a:rPr>
              <a:t>Daily median: 494</a:t>
            </a:r>
            <a:endParaRPr lang="en-US" dirty="0">
              <a:latin typeface="Kalinga" pitchFamily="34" charset="0"/>
              <a:cs typeface="Kalinga" pitchFamily="34" charset="0"/>
            </a:endParaRPr>
          </a:p>
        </p:txBody>
      </p:sp>
      <p:sp>
        <p:nvSpPr>
          <p:cNvPr id="4" name="Right Arrow 3"/>
          <p:cNvSpPr/>
          <p:nvPr/>
        </p:nvSpPr>
        <p:spPr bwMode="auto">
          <a:xfrm rot="4562994">
            <a:off x="1719894" y="3739428"/>
            <a:ext cx="4921458" cy="863188"/>
          </a:xfrm>
          <a:prstGeom prst="rightArrow">
            <a:avLst>
              <a:gd name="adj1" fmla="val 50000"/>
              <a:gd name="adj2" fmla="val 40641"/>
            </a:avLst>
          </a:prstGeom>
          <a:solidFill>
            <a:srgbClr val="FF0000">
              <a:alpha val="69804"/>
            </a:srgb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cs typeface="DejaVu Sans" charset="0"/>
              </a:rPr>
              <a:t>spread</a:t>
            </a:r>
          </a:p>
        </p:txBody>
      </p:sp>
      <p:sp>
        <p:nvSpPr>
          <p:cNvPr id="9" name="Rectangle 8"/>
          <p:cNvSpPr/>
          <p:nvPr/>
        </p:nvSpPr>
        <p:spPr>
          <a:xfrm>
            <a:off x="173042" y="401566"/>
            <a:ext cx="2428870" cy="558871"/>
          </a:xfrm>
          <a:prstGeom prst="rect">
            <a:avLst/>
          </a:prstGeom>
          <a:solidFill>
            <a:srgbClr val="FFFFFF">
              <a:alpha val="96078"/>
            </a:srgbClr>
          </a:solidFill>
        </p:spPr>
        <p:txBody>
          <a:bodyPr wrap="none">
            <a:spAutoFit/>
          </a:bodyPr>
          <a:lstStyle/>
          <a:p>
            <a:r>
              <a:rPr lang="en-US" sz="3200" dirty="0" smtClean="0">
                <a:solidFill>
                  <a:srgbClr val="C00000"/>
                </a:solidFill>
                <a:latin typeface="Kalinga" pitchFamily="34" charset="0"/>
                <a:cs typeface="Kalinga" pitchFamily="34" charset="0"/>
              </a:rPr>
              <a:t>How often?</a:t>
            </a:r>
          </a:p>
        </p:txBody>
      </p:sp>
    </p:spTree>
    <p:extLst>
      <p:ext uri="{BB962C8B-B14F-4D97-AF65-F5344CB8AC3E}">
        <p14:creationId xmlns:p14="http://schemas.microsoft.com/office/powerpoint/2010/main" val="148873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712" y="655637"/>
            <a:ext cx="7010400" cy="3355214"/>
          </a:xfrm>
          <a:prstGeom prst="rect">
            <a:avLst/>
          </a:prstGeom>
          <a:noFill/>
        </p:spPr>
        <p:txBody>
          <a:bodyPr wrap="square">
            <a:spAutoFit/>
          </a:bodyPr>
          <a:lstStyle/>
          <a:p>
            <a:pPr>
              <a:buClr>
                <a:schemeClr val="bg1"/>
              </a:buClr>
            </a:pPr>
            <a:r>
              <a:rPr lang="es-MX" sz="3600" dirty="0" err="1" smtClean="0">
                <a:solidFill>
                  <a:schemeClr val="tx1"/>
                </a:solidFill>
                <a:latin typeface="Kalinga" pitchFamily="34" charset="0"/>
                <a:ea typeface="KaiTi" pitchFamily="49" charset="-122"/>
                <a:cs typeface="Kalinga" pitchFamily="34" charset="0"/>
              </a:rPr>
              <a:t>Outline</a:t>
            </a:r>
            <a:endParaRPr lang="es-MX" sz="3600" dirty="0">
              <a:solidFill>
                <a:schemeClr val="tx1"/>
              </a:solidFill>
              <a:latin typeface="Kalinga" pitchFamily="34" charset="0"/>
              <a:ea typeface="KaiTi" pitchFamily="49" charset="-122"/>
              <a:cs typeface="Kalinga" pitchFamily="34" charset="0"/>
            </a:endParaRPr>
          </a:p>
          <a:p>
            <a:pPr>
              <a:buClr>
                <a:schemeClr val="bg1"/>
              </a:buClr>
            </a:pPr>
            <a:endParaRPr lang="es-MX" sz="3200" dirty="0" smtClean="0">
              <a:solidFill>
                <a:schemeClr val="tx1"/>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rgbClr val="C00000"/>
                </a:solidFill>
                <a:latin typeface="Kalinga" pitchFamily="34" charset="0"/>
                <a:ea typeface="KaiTi" pitchFamily="49" charset="-122"/>
                <a:cs typeface="Kalinga" pitchFamily="34" charset="0"/>
              </a:rPr>
              <a:t>Mexican</a:t>
            </a:r>
            <a:r>
              <a:rPr lang="es-MX" sz="3200" dirty="0" smtClean="0">
                <a:solidFill>
                  <a:srgbClr val="C00000"/>
                </a:solidFill>
                <a:latin typeface="Kalinga" pitchFamily="34" charset="0"/>
                <a:ea typeface="KaiTi" pitchFamily="49" charset="-122"/>
                <a:cs typeface="Kalinga" pitchFamily="34" charset="0"/>
              </a:rPr>
              <a:t> </a:t>
            </a:r>
            <a:r>
              <a:rPr lang="es-MX" sz="3200" dirty="0" err="1" smtClean="0">
                <a:solidFill>
                  <a:srgbClr val="C00000"/>
                </a:solidFill>
                <a:latin typeface="Kalinga" pitchFamily="34" charset="0"/>
                <a:ea typeface="KaiTi" pitchFamily="49" charset="-122"/>
                <a:cs typeface="Kalinga" pitchFamily="34" charset="0"/>
              </a:rPr>
              <a:t>Drug</a:t>
            </a:r>
            <a:r>
              <a:rPr lang="es-MX" sz="3200" dirty="0" smtClean="0">
                <a:solidFill>
                  <a:srgbClr val="C00000"/>
                </a:solidFill>
                <a:latin typeface="Kalinga" pitchFamily="34" charset="0"/>
                <a:ea typeface="KaiTi" pitchFamily="49" charset="-122"/>
                <a:cs typeface="Kalinga" pitchFamily="34" charset="0"/>
              </a:rPr>
              <a:t> </a:t>
            </a:r>
            <a:r>
              <a:rPr lang="es-MX" sz="3200" dirty="0" err="1" smtClean="0">
                <a:solidFill>
                  <a:srgbClr val="C00000"/>
                </a:solidFill>
                <a:latin typeface="Kalinga" pitchFamily="34" charset="0"/>
                <a:ea typeface="KaiTi" pitchFamily="49" charset="-122"/>
                <a:cs typeface="Kalinga" pitchFamily="34" charset="0"/>
              </a:rPr>
              <a:t>War</a:t>
            </a:r>
            <a:endParaRPr lang="es-MX" sz="3200" dirty="0" smtClean="0">
              <a:solidFill>
                <a:srgbClr val="C00000"/>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Information</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smtClean="0">
                <a:solidFill>
                  <a:schemeClr val="bg1">
                    <a:lumMod val="75000"/>
                  </a:schemeClr>
                </a:solidFill>
                <a:latin typeface="Kalinga" pitchFamily="34" charset="0"/>
                <a:ea typeface="KaiTi" pitchFamily="49" charset="-122"/>
                <a:cs typeface="Kalinga" pitchFamily="34" charset="0"/>
              </a:rPr>
              <a:t>War</a:t>
            </a:r>
            <a:endParaRPr lang="es-MX" sz="3200" dirty="0" smtClean="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Tweeting</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smtClean="0">
                <a:solidFill>
                  <a:schemeClr val="bg1">
                    <a:lumMod val="75000"/>
                  </a:schemeClr>
                </a:solidFill>
                <a:latin typeface="Kalinga" pitchFamily="34" charset="0"/>
                <a:ea typeface="KaiTi" pitchFamily="49" charset="-122"/>
                <a:cs typeface="Kalinga" pitchFamily="34" charset="0"/>
              </a:rPr>
              <a:t>the</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W</a:t>
            </a:r>
            <a:r>
              <a:rPr lang="es-MX" sz="3200" dirty="0" err="1" smtClean="0">
                <a:solidFill>
                  <a:schemeClr val="bg1">
                    <a:lumMod val="75000"/>
                  </a:schemeClr>
                </a:solidFill>
                <a:latin typeface="Kalinga" pitchFamily="34" charset="0"/>
                <a:ea typeface="KaiTi" pitchFamily="49" charset="-122"/>
                <a:cs typeface="Kalinga" pitchFamily="34" charset="0"/>
              </a:rPr>
              <a:t>ar</a:t>
            </a:r>
            <a:endParaRPr lang="es-MX" sz="3200" dirty="0" smtClean="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Citizen</a:t>
            </a:r>
            <a:r>
              <a:rPr lang="es-MX" sz="3200" dirty="0" smtClean="0">
                <a:solidFill>
                  <a:schemeClr val="bg1">
                    <a:lumMod val="75000"/>
                  </a:schemeClr>
                </a:solidFill>
                <a:latin typeface="Kalinga" pitchFamily="34" charset="0"/>
                <a:ea typeface="KaiTi" pitchFamily="49" charset="-122"/>
                <a:cs typeface="Kalinga" pitchFamily="34" charset="0"/>
              </a:rPr>
              <a:t> News </a:t>
            </a:r>
            <a:r>
              <a:rPr lang="es-MX" sz="3200" dirty="0" err="1" smtClean="0">
                <a:solidFill>
                  <a:schemeClr val="bg1">
                    <a:lumMod val="75000"/>
                  </a:schemeClr>
                </a:solidFill>
                <a:latin typeface="Kalinga" pitchFamily="34" charset="0"/>
                <a:ea typeface="KaiTi" pitchFamily="49" charset="-122"/>
                <a:cs typeface="Kalinga" pitchFamily="34" charset="0"/>
              </a:rPr>
              <a:t>Curators</a:t>
            </a:r>
            <a:endParaRPr lang="es-MX" sz="3200" dirty="0" smtClean="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Conclusions</a:t>
            </a:r>
            <a:endParaRPr lang="es-MX" sz="3200" dirty="0" smtClean="0">
              <a:solidFill>
                <a:schemeClr val="bg1">
                  <a:lumMod val="75000"/>
                </a:schemeClr>
              </a:solidFill>
              <a:latin typeface="Kalinga" pitchFamily="34" charset="0"/>
              <a:ea typeface="KaiTi" pitchFamily="49" charset="-122"/>
              <a:cs typeface="Kalinga" pitchFamily="34" charset="0"/>
            </a:endParaRPr>
          </a:p>
        </p:txBody>
      </p:sp>
    </p:spTree>
    <p:extLst>
      <p:ext uri="{BB962C8B-B14F-4D97-AF65-F5344CB8AC3E}">
        <p14:creationId xmlns:p14="http://schemas.microsoft.com/office/powerpoint/2010/main" val="2192164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712" y="655637"/>
            <a:ext cx="7010400" cy="3355214"/>
          </a:xfrm>
          <a:prstGeom prst="rect">
            <a:avLst/>
          </a:prstGeom>
          <a:noFill/>
        </p:spPr>
        <p:txBody>
          <a:bodyPr wrap="square">
            <a:spAutoFit/>
          </a:bodyPr>
          <a:lstStyle/>
          <a:p>
            <a:pPr>
              <a:buClr>
                <a:schemeClr val="bg1"/>
              </a:buClr>
            </a:pPr>
            <a:r>
              <a:rPr lang="es-MX" sz="3600" dirty="0" err="1" smtClean="0">
                <a:solidFill>
                  <a:schemeClr val="tx1"/>
                </a:solidFill>
                <a:latin typeface="Kalinga" pitchFamily="34" charset="0"/>
                <a:ea typeface="KaiTi" pitchFamily="49" charset="-122"/>
                <a:cs typeface="Kalinga" pitchFamily="34" charset="0"/>
              </a:rPr>
              <a:t>Outline</a:t>
            </a:r>
            <a:endParaRPr lang="es-MX" sz="3600" dirty="0">
              <a:solidFill>
                <a:schemeClr val="tx1"/>
              </a:solidFill>
              <a:latin typeface="Kalinga" pitchFamily="34" charset="0"/>
              <a:ea typeface="KaiTi" pitchFamily="49" charset="-122"/>
              <a:cs typeface="Kalinga" pitchFamily="34" charset="0"/>
            </a:endParaRPr>
          </a:p>
          <a:p>
            <a:pPr>
              <a:buClr>
                <a:schemeClr val="bg1"/>
              </a:buClr>
            </a:pPr>
            <a:endParaRPr lang="es-MX" sz="3200" dirty="0" smtClean="0">
              <a:solidFill>
                <a:schemeClr val="tx1"/>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Mexican</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Drug</a:t>
            </a:r>
            <a:r>
              <a:rPr lang="es-MX" sz="3200" dirty="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War</a:t>
            </a:r>
            <a:endParaRPr lang="es-MX" sz="3200" dirty="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a:solidFill>
                  <a:schemeClr val="bg1">
                    <a:lumMod val="75000"/>
                  </a:schemeClr>
                </a:solidFill>
                <a:latin typeface="Kalinga" pitchFamily="34" charset="0"/>
                <a:ea typeface="KaiTi" pitchFamily="49" charset="-122"/>
                <a:cs typeface="Kalinga" pitchFamily="34" charset="0"/>
              </a:rPr>
              <a:t>Information</a:t>
            </a:r>
            <a:r>
              <a:rPr lang="es-MX" sz="3200" dirty="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War</a:t>
            </a:r>
            <a:endParaRPr lang="es-MX" sz="3200" dirty="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Tweeting</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smtClean="0">
                <a:solidFill>
                  <a:schemeClr val="bg1">
                    <a:lumMod val="75000"/>
                  </a:schemeClr>
                </a:solidFill>
                <a:latin typeface="Kalinga" pitchFamily="34" charset="0"/>
                <a:ea typeface="KaiTi" pitchFamily="49" charset="-122"/>
                <a:cs typeface="Kalinga" pitchFamily="34" charset="0"/>
              </a:rPr>
              <a:t>the</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smtClean="0">
                <a:solidFill>
                  <a:schemeClr val="bg1">
                    <a:lumMod val="75000"/>
                  </a:schemeClr>
                </a:solidFill>
                <a:latin typeface="Kalinga" pitchFamily="34" charset="0"/>
                <a:ea typeface="KaiTi" pitchFamily="49" charset="-122"/>
                <a:cs typeface="Kalinga" pitchFamily="34" charset="0"/>
              </a:rPr>
              <a:t>War</a:t>
            </a:r>
            <a:endParaRPr lang="es-MX" sz="3200" dirty="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rgbClr val="C00000"/>
                </a:solidFill>
                <a:latin typeface="Kalinga" pitchFamily="34" charset="0"/>
                <a:ea typeface="KaiTi" pitchFamily="49" charset="-122"/>
                <a:cs typeface="Kalinga" pitchFamily="34" charset="0"/>
              </a:rPr>
              <a:t>Citizen</a:t>
            </a:r>
            <a:r>
              <a:rPr lang="es-MX" sz="3200" dirty="0" smtClean="0">
                <a:solidFill>
                  <a:srgbClr val="C00000"/>
                </a:solidFill>
                <a:latin typeface="Kalinga" pitchFamily="34" charset="0"/>
                <a:ea typeface="KaiTi" pitchFamily="49" charset="-122"/>
                <a:cs typeface="Kalinga" pitchFamily="34" charset="0"/>
              </a:rPr>
              <a:t> News </a:t>
            </a:r>
            <a:r>
              <a:rPr lang="es-MX" sz="3200" dirty="0" err="1" smtClean="0">
                <a:solidFill>
                  <a:srgbClr val="C00000"/>
                </a:solidFill>
                <a:latin typeface="Kalinga" pitchFamily="34" charset="0"/>
                <a:ea typeface="KaiTi" pitchFamily="49" charset="-122"/>
                <a:cs typeface="Kalinga" pitchFamily="34" charset="0"/>
              </a:rPr>
              <a:t>Curators</a:t>
            </a:r>
            <a:endParaRPr lang="es-MX" sz="3200" dirty="0" smtClean="0">
              <a:solidFill>
                <a:srgbClr val="C00000"/>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Conclusions</a:t>
            </a:r>
            <a:endParaRPr lang="es-MX" sz="3200" dirty="0" smtClean="0">
              <a:solidFill>
                <a:schemeClr val="bg1">
                  <a:lumMod val="75000"/>
                </a:schemeClr>
              </a:solidFill>
              <a:latin typeface="Kalinga" pitchFamily="34" charset="0"/>
              <a:ea typeface="KaiTi" pitchFamily="49" charset="-122"/>
              <a:cs typeface="Kalinga" pitchFamily="34" charset="0"/>
            </a:endParaRPr>
          </a:p>
        </p:txBody>
      </p:sp>
    </p:spTree>
    <p:extLst>
      <p:ext uri="{BB962C8B-B14F-4D97-AF65-F5344CB8AC3E}">
        <p14:creationId xmlns:p14="http://schemas.microsoft.com/office/powerpoint/2010/main" val="1101650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ropbox\nt\hcic2012\followers.vs.tweets.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35" t="1369" r="4064" b="2693"/>
          <a:stretch/>
        </p:blipFill>
        <p:spPr bwMode="auto">
          <a:xfrm>
            <a:off x="2481943" y="-1"/>
            <a:ext cx="7282769" cy="74567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312" y="198437"/>
            <a:ext cx="2743200" cy="1016817"/>
          </a:xfrm>
          <a:prstGeom prst="rect">
            <a:avLst/>
          </a:prstGeom>
          <a:noFill/>
        </p:spPr>
        <p:txBody>
          <a:bodyPr wrap="square" rtlCol="0">
            <a:spAutoFit/>
          </a:bodyPr>
          <a:lstStyle/>
          <a:p>
            <a:r>
              <a:rPr lang="en-US" sz="3200" dirty="0" smtClean="0">
                <a:solidFill>
                  <a:srgbClr val="C00000"/>
                </a:solidFill>
                <a:latin typeface="Kalinga" pitchFamily="34" charset="0"/>
                <a:cs typeface="Kalinga" pitchFamily="34" charset="0"/>
              </a:rPr>
              <a:t>Who is tweeting?</a:t>
            </a:r>
            <a:endParaRPr lang="en-US" sz="3200" dirty="0">
              <a:solidFill>
                <a:srgbClr val="C00000"/>
              </a:solidFill>
              <a:latin typeface="Kalinga" pitchFamily="34" charset="0"/>
              <a:cs typeface="Kalinga" pitchFamily="34" charset="0"/>
            </a:endParaRPr>
          </a:p>
        </p:txBody>
      </p:sp>
      <p:sp>
        <p:nvSpPr>
          <p:cNvPr id="4" name="TextBox 3"/>
          <p:cNvSpPr txBox="1"/>
          <p:nvPr/>
        </p:nvSpPr>
        <p:spPr>
          <a:xfrm>
            <a:off x="6945312" y="46037"/>
            <a:ext cx="2819400" cy="354777"/>
          </a:xfrm>
          <a:prstGeom prst="rect">
            <a:avLst/>
          </a:prstGeom>
          <a:solidFill>
            <a:schemeClr val="bg1"/>
          </a:solidFill>
        </p:spPr>
        <p:txBody>
          <a:bodyPr wrap="square" rtlCol="0">
            <a:spAutoFit/>
          </a:bodyPr>
          <a:lstStyle/>
          <a:p>
            <a:pPr algn="ctr"/>
            <a:r>
              <a:rPr lang="en-US" dirty="0" smtClean="0">
                <a:solidFill>
                  <a:schemeClr val="tx1"/>
                </a:solidFill>
                <a:latin typeface="Kalinga" pitchFamily="34" charset="0"/>
                <a:cs typeface="Kalinga" pitchFamily="34" charset="0"/>
              </a:rPr>
              <a:t>#</a:t>
            </a:r>
            <a:r>
              <a:rPr lang="en-US" dirty="0" err="1" smtClean="0">
                <a:solidFill>
                  <a:schemeClr val="tx1"/>
                </a:solidFill>
                <a:latin typeface="Kalinga" pitchFamily="34" charset="0"/>
                <a:cs typeface="Kalinga" pitchFamily="34" charset="0"/>
              </a:rPr>
              <a:t>reynosafollow</a:t>
            </a:r>
            <a:endParaRPr lang="en-US" dirty="0">
              <a:solidFill>
                <a:schemeClr val="tx1"/>
              </a:solidFill>
              <a:latin typeface="Kalinga" pitchFamily="34" charset="0"/>
              <a:cs typeface="Kalinga" pitchFamily="34" charset="0"/>
            </a:endParaRPr>
          </a:p>
        </p:txBody>
      </p:sp>
      <p:sp>
        <p:nvSpPr>
          <p:cNvPr id="5" name="TextBox 4"/>
          <p:cNvSpPr txBox="1"/>
          <p:nvPr/>
        </p:nvSpPr>
        <p:spPr>
          <a:xfrm>
            <a:off x="3059112" y="46037"/>
            <a:ext cx="2819400" cy="354777"/>
          </a:xfrm>
          <a:prstGeom prst="rect">
            <a:avLst/>
          </a:prstGeom>
          <a:solidFill>
            <a:schemeClr val="bg1"/>
          </a:solidFill>
        </p:spPr>
        <p:txBody>
          <a:bodyPr wrap="square" rtlCol="0">
            <a:spAutoFit/>
          </a:bodyPr>
          <a:lstStyle/>
          <a:p>
            <a:pPr algn="ctr"/>
            <a:r>
              <a:rPr lang="en-US" dirty="0" smtClean="0">
                <a:solidFill>
                  <a:schemeClr val="tx1"/>
                </a:solidFill>
                <a:latin typeface="Kalinga" pitchFamily="34" charset="0"/>
                <a:cs typeface="Kalinga" pitchFamily="34" charset="0"/>
              </a:rPr>
              <a:t>#</a:t>
            </a:r>
            <a:r>
              <a:rPr lang="en-US" dirty="0" err="1" smtClean="0">
                <a:solidFill>
                  <a:schemeClr val="tx1"/>
                </a:solidFill>
                <a:latin typeface="Kalinga" pitchFamily="34" charset="0"/>
                <a:cs typeface="Kalinga" pitchFamily="34" charset="0"/>
              </a:rPr>
              <a:t>mtyfollow</a:t>
            </a:r>
            <a:endParaRPr lang="en-US" dirty="0">
              <a:solidFill>
                <a:schemeClr val="tx1"/>
              </a:solidFill>
              <a:latin typeface="Kalinga" pitchFamily="34" charset="0"/>
              <a:cs typeface="Kalinga" pitchFamily="34" charset="0"/>
            </a:endParaRPr>
          </a:p>
        </p:txBody>
      </p:sp>
      <p:sp>
        <p:nvSpPr>
          <p:cNvPr id="6" name="TextBox 5"/>
          <p:cNvSpPr txBox="1"/>
          <p:nvPr/>
        </p:nvSpPr>
        <p:spPr>
          <a:xfrm>
            <a:off x="3059112" y="3932237"/>
            <a:ext cx="2819400" cy="354777"/>
          </a:xfrm>
          <a:prstGeom prst="rect">
            <a:avLst/>
          </a:prstGeom>
          <a:solidFill>
            <a:schemeClr val="bg1"/>
          </a:solidFill>
        </p:spPr>
        <p:txBody>
          <a:bodyPr wrap="square" rtlCol="0">
            <a:spAutoFit/>
          </a:bodyPr>
          <a:lstStyle/>
          <a:p>
            <a:pPr algn="ctr"/>
            <a:r>
              <a:rPr lang="en-US" dirty="0" smtClean="0">
                <a:solidFill>
                  <a:schemeClr val="tx1"/>
                </a:solidFill>
                <a:latin typeface="Kalinga" pitchFamily="34" charset="0"/>
                <a:cs typeface="Kalinga" pitchFamily="34" charset="0"/>
              </a:rPr>
              <a:t>#</a:t>
            </a:r>
            <a:r>
              <a:rPr lang="en-US" dirty="0" err="1" smtClean="0">
                <a:solidFill>
                  <a:schemeClr val="tx1"/>
                </a:solidFill>
                <a:latin typeface="Kalinga" pitchFamily="34" charset="0"/>
                <a:cs typeface="Kalinga" pitchFamily="34" charset="0"/>
              </a:rPr>
              <a:t>saltillo</a:t>
            </a:r>
            <a:endParaRPr lang="en-US" dirty="0">
              <a:solidFill>
                <a:schemeClr val="tx1"/>
              </a:solidFill>
              <a:latin typeface="Kalinga" pitchFamily="34" charset="0"/>
              <a:cs typeface="Kalinga" pitchFamily="34" charset="0"/>
            </a:endParaRPr>
          </a:p>
        </p:txBody>
      </p:sp>
      <p:sp>
        <p:nvSpPr>
          <p:cNvPr id="7" name="TextBox 6"/>
          <p:cNvSpPr txBox="1"/>
          <p:nvPr/>
        </p:nvSpPr>
        <p:spPr>
          <a:xfrm>
            <a:off x="6945312" y="3923845"/>
            <a:ext cx="2819400" cy="354777"/>
          </a:xfrm>
          <a:prstGeom prst="rect">
            <a:avLst/>
          </a:prstGeom>
          <a:solidFill>
            <a:schemeClr val="bg1"/>
          </a:solidFill>
        </p:spPr>
        <p:txBody>
          <a:bodyPr wrap="square" rtlCol="0">
            <a:spAutoFit/>
          </a:bodyPr>
          <a:lstStyle/>
          <a:p>
            <a:pPr algn="ctr"/>
            <a:r>
              <a:rPr lang="en-US" dirty="0" smtClean="0">
                <a:solidFill>
                  <a:schemeClr val="tx1"/>
                </a:solidFill>
                <a:latin typeface="Kalinga" pitchFamily="34" charset="0"/>
                <a:cs typeface="Kalinga" pitchFamily="34" charset="0"/>
              </a:rPr>
              <a:t>#</a:t>
            </a:r>
            <a:r>
              <a:rPr lang="en-US" dirty="0" err="1" smtClean="0">
                <a:solidFill>
                  <a:schemeClr val="tx1"/>
                </a:solidFill>
                <a:latin typeface="Kalinga" pitchFamily="34" charset="0"/>
                <a:cs typeface="Kalinga" pitchFamily="34" charset="0"/>
              </a:rPr>
              <a:t>verfollow</a:t>
            </a:r>
            <a:endParaRPr lang="en-US" dirty="0">
              <a:solidFill>
                <a:schemeClr val="tx1"/>
              </a:solidFill>
              <a:latin typeface="Kalinga" pitchFamily="34" charset="0"/>
              <a:cs typeface="Kalinga" pitchFamily="34" charset="0"/>
            </a:endParaRPr>
          </a:p>
        </p:txBody>
      </p:sp>
    </p:spTree>
    <p:extLst>
      <p:ext uri="{BB962C8B-B14F-4D97-AF65-F5344CB8AC3E}">
        <p14:creationId xmlns:p14="http://schemas.microsoft.com/office/powerpoint/2010/main" val="117832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ropbox\nt\hcic2012\followers.vs.tweets.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378" t="6457" r="52944" b="51573"/>
          <a:stretch/>
        </p:blipFill>
        <p:spPr bwMode="auto">
          <a:xfrm>
            <a:off x="354691" y="947057"/>
            <a:ext cx="5072970" cy="476564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4012517" y="1770770"/>
            <a:ext cx="1339170" cy="1170867"/>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pic>
        <p:nvPicPr>
          <p:cNvPr id="921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30187" y="5741987"/>
            <a:ext cx="6333899" cy="1695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V="1">
            <a:off x="620712" y="1341437"/>
            <a:ext cx="762000" cy="3962400"/>
          </a:xfrm>
          <a:prstGeom prst="straightConnector1">
            <a:avLst/>
          </a:prstGeom>
          <a:solidFill>
            <a:srgbClr val="00B8FF"/>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Group 21"/>
          <p:cNvGrpSpPr/>
          <p:nvPr/>
        </p:nvGrpSpPr>
        <p:grpSpPr>
          <a:xfrm>
            <a:off x="4811713" y="94212"/>
            <a:ext cx="4642756" cy="2261991"/>
            <a:chOff x="4811713" y="94212"/>
            <a:chExt cx="4642756" cy="2261991"/>
          </a:xfrm>
        </p:grpSpPr>
        <p:sp>
          <p:nvSpPr>
            <p:cNvPr id="11" name="TextBox 10"/>
            <p:cNvSpPr txBox="1"/>
            <p:nvPr/>
          </p:nvSpPr>
          <p:spPr>
            <a:xfrm>
              <a:off x="5731555" y="1617597"/>
              <a:ext cx="3722914" cy="617220"/>
            </a:xfrm>
            <a:prstGeom prst="rect">
              <a:avLst/>
            </a:prstGeom>
            <a:noFill/>
          </p:spPr>
          <p:txBody>
            <a:bodyPr wrap="square" rtlCol="0">
              <a:spAutoFit/>
            </a:bodyPr>
            <a:lstStyle/>
            <a:p>
              <a:pPr algn="ctr"/>
              <a:r>
                <a:rPr lang="en-US" sz="3600" dirty="0" smtClean="0">
                  <a:solidFill>
                    <a:srgbClr val="C00000"/>
                  </a:solidFill>
                  <a:latin typeface="Kalinga" pitchFamily="34" charset="0"/>
                  <a:cs typeface="Kalinga" pitchFamily="34" charset="0"/>
                </a:rPr>
                <a:t>Curators</a:t>
              </a:r>
              <a:endParaRPr lang="en-US" sz="3600" dirty="0">
                <a:solidFill>
                  <a:srgbClr val="C00000"/>
                </a:solidFill>
                <a:latin typeface="Kalinga" pitchFamily="34" charset="0"/>
                <a:cs typeface="Kalinga" pitchFamily="34" charset="0"/>
              </a:endParaRPr>
            </a:p>
          </p:txBody>
        </p:sp>
        <p:cxnSp>
          <p:nvCxnSpPr>
            <p:cNvPr id="12" name="Straight Arrow Connector 11"/>
            <p:cNvCxnSpPr/>
            <p:nvPr/>
          </p:nvCxnSpPr>
          <p:spPr bwMode="auto">
            <a:xfrm flipH="1">
              <a:off x="4811713" y="1502327"/>
              <a:ext cx="1382891" cy="853876"/>
            </a:xfrm>
            <a:prstGeom prst="straightConnector1">
              <a:avLst/>
            </a:prstGeom>
            <a:solidFill>
              <a:srgbClr val="00B8FF"/>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59512" y="94212"/>
              <a:ext cx="2667000" cy="152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Oval 13"/>
          <p:cNvSpPr/>
          <p:nvPr/>
        </p:nvSpPr>
        <p:spPr bwMode="auto">
          <a:xfrm>
            <a:off x="1067932" y="855904"/>
            <a:ext cx="739341" cy="646423"/>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sp>
        <p:nvSpPr>
          <p:cNvPr id="15" name="Oval 14"/>
          <p:cNvSpPr/>
          <p:nvPr/>
        </p:nvSpPr>
        <p:spPr bwMode="auto">
          <a:xfrm>
            <a:off x="1916112" y="2737203"/>
            <a:ext cx="1339170" cy="1170867"/>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grpSp>
        <p:nvGrpSpPr>
          <p:cNvPr id="18" name="Group 17"/>
          <p:cNvGrpSpPr/>
          <p:nvPr/>
        </p:nvGrpSpPr>
        <p:grpSpPr>
          <a:xfrm>
            <a:off x="2585697" y="2941637"/>
            <a:ext cx="6945878" cy="2410858"/>
            <a:chOff x="2585697" y="2941637"/>
            <a:chExt cx="6945878" cy="2410858"/>
          </a:xfrm>
        </p:grpSpPr>
        <p:cxnSp>
          <p:nvCxnSpPr>
            <p:cNvPr id="16" name="Straight Arrow Connector 15"/>
            <p:cNvCxnSpPr/>
            <p:nvPr/>
          </p:nvCxnSpPr>
          <p:spPr bwMode="auto">
            <a:xfrm flipH="1" flipV="1">
              <a:off x="2585697" y="3475037"/>
              <a:ext cx="3375365" cy="990600"/>
            </a:xfrm>
            <a:prstGeom prst="straightConnector1">
              <a:avLst/>
            </a:prstGeom>
            <a:solidFill>
              <a:srgbClr val="00B8FF"/>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5808661" y="4735275"/>
              <a:ext cx="3722914" cy="617220"/>
            </a:xfrm>
            <a:prstGeom prst="rect">
              <a:avLst/>
            </a:prstGeom>
            <a:noFill/>
          </p:spPr>
          <p:txBody>
            <a:bodyPr wrap="square" rtlCol="0">
              <a:spAutoFit/>
            </a:bodyPr>
            <a:lstStyle/>
            <a:p>
              <a:pPr algn="ctr"/>
              <a:r>
                <a:rPr lang="en-US" sz="3600" dirty="0" smtClean="0">
                  <a:solidFill>
                    <a:schemeClr val="tx1"/>
                  </a:solidFill>
                  <a:latin typeface="Kalinga" pitchFamily="34" charset="0"/>
                  <a:cs typeface="Kalinga" pitchFamily="34" charset="0"/>
                </a:rPr>
                <a:t>Average citizens</a:t>
              </a:r>
              <a:endParaRPr lang="en-US" sz="3600" dirty="0">
                <a:solidFill>
                  <a:schemeClr val="tx1"/>
                </a:solidFill>
                <a:latin typeface="Kalinga" pitchFamily="34" charset="0"/>
                <a:cs typeface="Kalinga" pitchFamily="34" charset="0"/>
              </a:endParaRPr>
            </a:p>
          </p:txBody>
        </p:sp>
        <p:pic>
          <p:nvPicPr>
            <p:cNvPr id="17" name="Picture 3"/>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194604" y="2941637"/>
              <a:ext cx="2764612"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961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weetsall.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87223" y="512464"/>
            <a:ext cx="8737827" cy="7047211"/>
          </a:xfrm>
          <a:prstGeom prst="rect">
            <a:avLst/>
          </a:prstGeom>
        </p:spPr>
      </p:pic>
      <p:sp>
        <p:nvSpPr>
          <p:cNvPr id="5" name="TextBox 4"/>
          <p:cNvSpPr txBox="1"/>
          <p:nvPr/>
        </p:nvSpPr>
        <p:spPr>
          <a:xfrm>
            <a:off x="392112" y="383651"/>
            <a:ext cx="6324600" cy="901337"/>
          </a:xfrm>
          <a:prstGeom prst="rect">
            <a:avLst/>
          </a:prstGeom>
          <a:noFill/>
        </p:spPr>
        <p:txBody>
          <a:bodyPr wrap="square" rtlCol="0">
            <a:spAutoFit/>
          </a:bodyPr>
          <a:lstStyle/>
          <a:p>
            <a:r>
              <a:rPr lang="en-US" sz="2800" dirty="0">
                <a:solidFill>
                  <a:schemeClr val="tx1"/>
                </a:solidFill>
                <a:latin typeface="Kalinga" pitchFamily="34" charset="0"/>
                <a:cs typeface="Kalinga" pitchFamily="34" charset="0"/>
              </a:rPr>
              <a:t>Retweet </a:t>
            </a:r>
            <a:r>
              <a:rPr lang="en-US" sz="2800" dirty="0" smtClean="0">
                <a:solidFill>
                  <a:schemeClr val="tx1"/>
                </a:solidFill>
                <a:latin typeface="Kalinga" pitchFamily="34" charset="0"/>
                <a:cs typeface="Kalinga" pitchFamily="34" charset="0"/>
              </a:rPr>
              <a:t>network</a:t>
            </a:r>
          </a:p>
          <a:p>
            <a:endParaRPr lang="en-US" sz="2800" dirty="0" smtClean="0">
              <a:solidFill>
                <a:schemeClr val="tx1"/>
              </a:solidFill>
              <a:latin typeface="Kalinga" pitchFamily="34" charset="0"/>
              <a:cs typeface="Kalinga" pitchFamily="34" charset="0"/>
            </a:endParaRPr>
          </a:p>
        </p:txBody>
      </p:sp>
      <p:sp>
        <p:nvSpPr>
          <p:cNvPr id="2" name="Rectangle 1"/>
          <p:cNvSpPr/>
          <p:nvPr/>
        </p:nvSpPr>
        <p:spPr>
          <a:xfrm>
            <a:off x="6891948" y="7065123"/>
            <a:ext cx="3033102" cy="353174"/>
          </a:xfrm>
          <a:prstGeom prst="rect">
            <a:avLst/>
          </a:prstGeom>
        </p:spPr>
        <p:txBody>
          <a:bodyPr wrap="none">
            <a:spAutoFit/>
          </a:bodyPr>
          <a:lstStyle/>
          <a:p>
            <a:r>
              <a:rPr lang="en-US" dirty="0">
                <a:solidFill>
                  <a:schemeClr val="tx1"/>
                </a:solidFill>
                <a:latin typeface="Kalinga" pitchFamily="34" charset="0"/>
                <a:cs typeface="Kalinga" pitchFamily="34" charset="0"/>
              </a:rPr>
              <a:t>Size: in-</a:t>
            </a:r>
            <a:r>
              <a:rPr lang="en-US" dirty="0" smtClean="0">
                <a:solidFill>
                  <a:schemeClr val="tx1"/>
                </a:solidFill>
                <a:latin typeface="Kalinga" pitchFamily="34" charset="0"/>
                <a:cs typeface="Kalinga" pitchFamily="34" charset="0"/>
              </a:rPr>
              <a:t>degree (PageRank)</a:t>
            </a:r>
            <a:endParaRPr lang="en-US" dirty="0">
              <a:solidFill>
                <a:schemeClr val="tx1"/>
              </a:solidFill>
              <a:latin typeface="Kalinga" pitchFamily="34" charset="0"/>
              <a:cs typeface="Kalinga" pitchFamily="34" charset="0"/>
            </a:endParaRPr>
          </a:p>
        </p:txBody>
      </p:sp>
      <p:grpSp>
        <p:nvGrpSpPr>
          <p:cNvPr id="10" name="Group 9"/>
          <p:cNvGrpSpPr/>
          <p:nvPr/>
        </p:nvGrpSpPr>
        <p:grpSpPr>
          <a:xfrm>
            <a:off x="704449" y="2865437"/>
            <a:ext cx="4723236" cy="3936177"/>
            <a:chOff x="704449" y="2865437"/>
            <a:chExt cx="4723236" cy="3936177"/>
          </a:xfrm>
        </p:grpSpPr>
        <p:pic>
          <p:nvPicPr>
            <p:cNvPr id="7" name="Picture 6" descr="closer.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449" y="2865437"/>
              <a:ext cx="4121950" cy="3662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4343734" y="6446837"/>
              <a:ext cx="1083951" cy="354777"/>
            </a:xfrm>
            <a:prstGeom prst="rect">
              <a:avLst/>
            </a:prstGeom>
          </p:spPr>
          <p:txBody>
            <a:bodyPr wrap="none">
              <a:spAutoFit/>
            </a:bodyPr>
            <a:lstStyle/>
            <a:p>
              <a:r>
                <a:rPr lang="en-US" dirty="0" smtClean="0">
                  <a:solidFill>
                    <a:schemeClr val="tx1"/>
                  </a:solidFill>
                  <a:effectLst>
                    <a:outerShdw blurRad="38100" dist="38100" dir="2700000" algn="tl">
                      <a:srgbClr val="000000">
                        <a:alpha val="43137"/>
                      </a:srgbClr>
                    </a:outerShdw>
                  </a:effectLst>
                  <a:latin typeface="Kalinga" pitchFamily="34" charset="0"/>
                  <a:cs typeface="Kalinga" pitchFamily="34" charset="0"/>
                </a:rPr>
                <a:t>curators</a:t>
              </a:r>
              <a:endParaRPr lang="en-US" dirty="0">
                <a:solidFill>
                  <a:schemeClr val="tx1"/>
                </a:solidFill>
                <a:effectLst>
                  <a:outerShdw blurRad="38100" dist="38100" dir="2700000" algn="tl">
                    <a:srgbClr val="000000">
                      <a:alpha val="43137"/>
                    </a:srgbClr>
                  </a:outerShdw>
                </a:effectLst>
                <a:latin typeface="Kalinga" pitchFamily="34" charset="0"/>
                <a:cs typeface="Kalinga" pitchFamily="34" charset="0"/>
              </a:endParaRPr>
            </a:p>
          </p:txBody>
        </p:sp>
        <p:cxnSp>
          <p:nvCxnSpPr>
            <p:cNvPr id="9" name="Straight Arrow Connector 8"/>
            <p:cNvCxnSpPr/>
            <p:nvPr/>
          </p:nvCxnSpPr>
          <p:spPr bwMode="auto">
            <a:xfrm flipH="1" flipV="1">
              <a:off x="2830512" y="4160837"/>
              <a:ext cx="1752600" cy="2209800"/>
            </a:xfrm>
            <a:prstGeom prst="straightConnector1">
              <a:avLst/>
            </a:prstGeom>
            <a:solidFill>
              <a:srgbClr val="00B8FF"/>
            </a:solidFill>
            <a:ln w="5715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4383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4624" y="1265237"/>
            <a:ext cx="4800600" cy="5161968"/>
            <a:chOff x="239712" y="1646237"/>
            <a:chExt cx="4675425" cy="4951094"/>
          </a:xfrm>
        </p:grpSpPr>
        <p:grpSp>
          <p:nvGrpSpPr>
            <p:cNvPr id="7" name="Group 6"/>
            <p:cNvGrpSpPr/>
            <p:nvPr/>
          </p:nvGrpSpPr>
          <p:grpSpPr>
            <a:xfrm>
              <a:off x="239712" y="1646237"/>
              <a:ext cx="4601212" cy="4876760"/>
              <a:chOff x="239712" y="1646237"/>
              <a:chExt cx="4601212" cy="4876760"/>
            </a:xfrm>
          </p:grpSpPr>
          <p:pic>
            <p:nvPicPr>
              <p:cNvPr id="18" name="Picture 4" descr="http://farm3.staticflickr.com/2242/2103696223_3de34b695f_o.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a:ext>
                </a:extLst>
              </a:blip>
              <a:srcRect/>
              <a:stretch/>
            </p:blipFill>
            <p:spPr bwMode="auto">
              <a:xfrm>
                <a:off x="239712" y="1646237"/>
                <a:ext cx="4601212" cy="4876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6299" y="1719324"/>
                <a:ext cx="2300606" cy="480136"/>
              </a:xfrm>
              <a:prstGeom prst="rect">
                <a:avLst/>
              </a:prstGeom>
              <a:solidFill>
                <a:srgbClr val="FFFFFF">
                  <a:alpha val="89804"/>
                </a:srgbClr>
              </a:solidFill>
            </p:spPr>
            <p:txBody>
              <a:bodyPr wrap="square" rtlCol="0">
                <a:spAutoFit/>
              </a:bodyPr>
              <a:lstStyle/>
              <a:p>
                <a:pPr algn="ctr"/>
                <a:r>
                  <a:rPr lang="en-US" sz="2800" dirty="0" smtClean="0">
                    <a:solidFill>
                      <a:schemeClr val="tx1"/>
                    </a:solidFill>
                    <a:latin typeface="Kalinga" pitchFamily="34" charset="0"/>
                    <a:ea typeface="KaiTi" pitchFamily="49" charset="-122"/>
                    <a:cs typeface="Kalinga" pitchFamily="34" charset="0"/>
                  </a:rPr>
                  <a:t>“Angela”</a:t>
                </a:r>
              </a:p>
            </p:txBody>
          </p:sp>
        </p:grpSp>
        <p:sp>
          <p:nvSpPr>
            <p:cNvPr id="4" name="TextBox 3"/>
            <p:cNvSpPr txBox="1"/>
            <p:nvPr/>
          </p:nvSpPr>
          <p:spPr>
            <a:xfrm>
              <a:off x="1768712" y="6396900"/>
              <a:ext cx="3146425" cy="200431"/>
            </a:xfrm>
            <a:prstGeom prst="rect">
              <a:avLst/>
            </a:prstGeom>
            <a:noFill/>
          </p:spPr>
          <p:txBody>
            <a:bodyPr wrap="square" rtlCol="0">
              <a:spAutoFit/>
            </a:bodyPr>
            <a:lstStyle/>
            <a:p>
              <a:pPr algn="r"/>
              <a:r>
                <a:rPr lang="en-US" sz="800" dirty="0" smtClean="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Photo: </a:t>
              </a:r>
              <a:r>
                <a:rPr lang="en-US" sz="800" dirty="0" err="1" smtClean="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mr</a:t>
              </a:r>
              <a:r>
                <a:rPr lang="en-US" sz="800" dirty="0" err="1">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a:t>
              </a:r>
              <a:r>
                <a:rPr lang="en-US" sz="800" dirty="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 toaster on Flickr</a:t>
              </a:r>
            </a:p>
          </p:txBody>
        </p:sp>
      </p:grpSp>
      <p:grpSp>
        <p:nvGrpSpPr>
          <p:cNvPr id="17" name="Group 16"/>
          <p:cNvGrpSpPr/>
          <p:nvPr/>
        </p:nvGrpSpPr>
        <p:grpSpPr>
          <a:xfrm>
            <a:off x="5160219" y="1265237"/>
            <a:ext cx="4768005" cy="5181600"/>
            <a:chOff x="5239698" y="1646237"/>
            <a:chExt cx="4635907" cy="4943603"/>
          </a:xfrm>
        </p:grpSpPr>
        <p:grpSp>
          <p:nvGrpSpPr>
            <p:cNvPr id="8" name="Group 7"/>
            <p:cNvGrpSpPr/>
            <p:nvPr/>
          </p:nvGrpSpPr>
          <p:grpSpPr>
            <a:xfrm>
              <a:off x="5239698" y="1646237"/>
              <a:ext cx="4601214" cy="4876762"/>
              <a:chOff x="5239698" y="1646237"/>
              <a:chExt cx="4601214" cy="4876762"/>
            </a:xfrm>
          </p:grpSpPr>
          <p:pic>
            <p:nvPicPr>
              <p:cNvPr id="9" name="Picture 9"/>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a:ext>
                </a:extLst>
              </a:blip>
              <a:srcRect/>
              <a:stretch/>
            </p:blipFill>
            <p:spPr bwMode="auto">
              <a:xfrm>
                <a:off x="5239698" y="1646237"/>
                <a:ext cx="4601214" cy="4876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628313" y="1701962"/>
                <a:ext cx="1828799" cy="477594"/>
              </a:xfrm>
              <a:prstGeom prst="rect">
                <a:avLst/>
              </a:prstGeom>
              <a:solidFill>
                <a:srgbClr val="FFFFFF">
                  <a:alpha val="89804"/>
                </a:srgbClr>
              </a:solidFill>
            </p:spPr>
            <p:txBody>
              <a:bodyPr wrap="square" rtlCol="0">
                <a:spAutoFit/>
              </a:bodyPr>
              <a:lstStyle/>
              <a:p>
                <a:pPr algn="ctr"/>
                <a:r>
                  <a:rPr lang="en-US" sz="2800" dirty="0" smtClean="0">
                    <a:solidFill>
                      <a:schemeClr val="tx1"/>
                    </a:solidFill>
                    <a:latin typeface="Kalinga" pitchFamily="34" charset="0"/>
                    <a:ea typeface="KaiTi" pitchFamily="49" charset="-122"/>
                    <a:cs typeface="Kalinga" pitchFamily="34" charset="0"/>
                  </a:rPr>
                  <a:t>“Claudia”</a:t>
                </a:r>
              </a:p>
            </p:txBody>
          </p:sp>
        </p:grpSp>
        <p:sp>
          <p:nvSpPr>
            <p:cNvPr id="11" name="TextBox 10"/>
            <p:cNvSpPr txBox="1"/>
            <p:nvPr/>
          </p:nvSpPr>
          <p:spPr>
            <a:xfrm>
              <a:off x="6729180" y="6390470"/>
              <a:ext cx="3146425" cy="199370"/>
            </a:xfrm>
            <a:prstGeom prst="rect">
              <a:avLst/>
            </a:prstGeom>
            <a:noFill/>
          </p:spPr>
          <p:txBody>
            <a:bodyPr wrap="square" rtlCol="0">
              <a:spAutoFit/>
            </a:bodyPr>
            <a:lstStyle/>
            <a:p>
              <a:pPr algn="r"/>
              <a:r>
                <a:rPr lang="en-US" sz="800" dirty="0" err="1" smtClean="0">
                  <a:solidFill>
                    <a:schemeClr val="tx1"/>
                  </a:solidFill>
                  <a:effectLst>
                    <a:outerShdw blurRad="38100" dist="38100" dir="2700000" algn="tl">
                      <a:srgbClr val="000000">
                        <a:alpha val="43137"/>
                      </a:srgbClr>
                    </a:outerShdw>
                  </a:effectLst>
                  <a:latin typeface="Kalinga" pitchFamily="34" charset="0"/>
                  <a:cs typeface="Kalinga" pitchFamily="34" charset="0"/>
                </a:rPr>
                <a:t>Photo:CarbonNYC</a:t>
              </a:r>
              <a:r>
                <a:rPr lang="en-US" sz="800" dirty="0" smtClean="0">
                  <a:solidFill>
                    <a:schemeClr val="tx1"/>
                  </a:solidFill>
                  <a:effectLst>
                    <a:outerShdw blurRad="38100" dist="38100" dir="2700000" algn="tl">
                      <a:srgbClr val="000000">
                        <a:alpha val="43137"/>
                      </a:srgbClr>
                    </a:outerShdw>
                  </a:effectLst>
                  <a:latin typeface="Kalinga" pitchFamily="34" charset="0"/>
                  <a:cs typeface="Kalinga" pitchFamily="34" charset="0"/>
                </a:rPr>
                <a:t> on Flickr</a:t>
              </a:r>
              <a:endParaRPr lang="en-US" sz="800" dirty="0">
                <a:solidFill>
                  <a:schemeClr val="tx1"/>
                </a:solidFill>
                <a:effectLst>
                  <a:outerShdw blurRad="38100" dist="38100" dir="2700000" algn="tl">
                    <a:srgbClr val="000000">
                      <a:alpha val="43137"/>
                    </a:srgbClr>
                  </a:outerShdw>
                </a:effectLst>
                <a:latin typeface="Kalinga" pitchFamily="34" charset="0"/>
                <a:cs typeface="Kalinga" pitchFamily="34" charset="0"/>
              </a:endParaRPr>
            </a:p>
          </p:txBody>
        </p:sp>
      </p:grpSp>
      <p:sp>
        <p:nvSpPr>
          <p:cNvPr id="13" name="Rectangle 12"/>
          <p:cNvSpPr/>
          <p:nvPr/>
        </p:nvSpPr>
        <p:spPr>
          <a:xfrm>
            <a:off x="5852457" y="2827987"/>
            <a:ext cx="3352800" cy="1695336"/>
          </a:xfrm>
          <a:prstGeom prst="rect">
            <a:avLst/>
          </a:prstGeom>
          <a:solidFill>
            <a:srgbClr val="FFFFFF">
              <a:alpha val="89804"/>
            </a:srgbClr>
          </a:solidFill>
        </p:spPr>
        <p:txBody>
          <a:bodyPr wrap="square">
            <a:spAutoFit/>
          </a:bodyPr>
          <a:lstStyle/>
          <a:p>
            <a:pPr algn="ctr"/>
            <a:r>
              <a:rPr lang="en-US" sz="2800" dirty="0">
                <a:solidFill>
                  <a:schemeClr val="tx1"/>
                </a:solidFill>
                <a:latin typeface="Kalinga" pitchFamily="34" charset="0"/>
                <a:cs typeface="Kalinga" pitchFamily="34" charset="0"/>
              </a:rPr>
              <a:t>Followers: </a:t>
            </a:r>
            <a:r>
              <a:rPr lang="en-US" sz="2800" dirty="0" smtClean="0">
                <a:solidFill>
                  <a:schemeClr val="tx1"/>
                </a:solidFill>
                <a:latin typeface="Kalinga" pitchFamily="34" charset="0"/>
                <a:cs typeface="Kalinga" pitchFamily="34" charset="0"/>
              </a:rPr>
              <a:t>30K</a:t>
            </a:r>
            <a:endParaRPr lang="en-US" sz="2800" dirty="0">
              <a:solidFill>
                <a:schemeClr val="tx1"/>
              </a:solidFill>
              <a:latin typeface="Kalinga" pitchFamily="34" charset="0"/>
              <a:cs typeface="Kalinga" pitchFamily="34" charset="0"/>
            </a:endParaRPr>
          </a:p>
          <a:p>
            <a:pPr algn="ctr"/>
            <a:r>
              <a:rPr lang="en-US" sz="2800" dirty="0">
                <a:solidFill>
                  <a:schemeClr val="tx1"/>
                </a:solidFill>
                <a:latin typeface="Kalinga" pitchFamily="34" charset="0"/>
                <a:cs typeface="Kalinga" pitchFamily="34" charset="0"/>
              </a:rPr>
              <a:t>Tweets: </a:t>
            </a:r>
            <a:r>
              <a:rPr lang="en-US" sz="2800" dirty="0" smtClean="0">
                <a:solidFill>
                  <a:schemeClr val="tx1"/>
                </a:solidFill>
                <a:latin typeface="Kalinga" pitchFamily="34" charset="0"/>
                <a:cs typeface="Kalinga" pitchFamily="34" charset="0"/>
              </a:rPr>
              <a:t>60K</a:t>
            </a:r>
            <a:endParaRPr lang="en-US" sz="2800" dirty="0">
              <a:solidFill>
                <a:schemeClr val="tx1"/>
              </a:solidFill>
              <a:latin typeface="Kalinga" pitchFamily="34" charset="0"/>
              <a:cs typeface="Kalinga" pitchFamily="34" charset="0"/>
            </a:endParaRPr>
          </a:p>
          <a:p>
            <a:pPr algn="ctr"/>
            <a:r>
              <a:rPr lang="en-US" sz="2800" dirty="0" smtClean="0">
                <a:solidFill>
                  <a:schemeClr val="tx1"/>
                </a:solidFill>
                <a:latin typeface="Kalinga" pitchFamily="34" charset="0"/>
                <a:cs typeface="Kalinga" pitchFamily="34" charset="0"/>
              </a:rPr>
              <a:t>Hours/day</a:t>
            </a:r>
            <a:r>
              <a:rPr lang="en-US" sz="2800" dirty="0">
                <a:solidFill>
                  <a:schemeClr val="tx1"/>
                </a:solidFill>
                <a:latin typeface="Kalinga" pitchFamily="34" charset="0"/>
                <a:cs typeface="Kalinga" pitchFamily="34" charset="0"/>
              </a:rPr>
              <a:t>: “many</a:t>
            </a:r>
            <a:r>
              <a:rPr lang="en-US" sz="2800" dirty="0" smtClean="0">
                <a:solidFill>
                  <a:schemeClr val="tx1"/>
                </a:solidFill>
                <a:latin typeface="Kalinga" pitchFamily="34" charset="0"/>
                <a:cs typeface="Kalinga" pitchFamily="34" charset="0"/>
              </a:rPr>
              <a:t>”</a:t>
            </a:r>
          </a:p>
          <a:p>
            <a:pPr algn="ctr"/>
            <a:r>
              <a:rPr lang="en-US" sz="2800" dirty="0">
                <a:solidFill>
                  <a:schemeClr val="tx1"/>
                </a:solidFill>
                <a:latin typeface="Kalinga" pitchFamily="34" charset="0"/>
                <a:cs typeface="Kalinga" pitchFamily="34" charset="0"/>
              </a:rPr>
              <a:t>Age: </a:t>
            </a:r>
            <a:r>
              <a:rPr lang="en-US" sz="2800" dirty="0" smtClean="0">
                <a:solidFill>
                  <a:schemeClr val="tx1"/>
                </a:solidFill>
                <a:latin typeface="Kalinga" pitchFamily="34" charset="0"/>
                <a:cs typeface="Kalinga" pitchFamily="34" charset="0"/>
              </a:rPr>
              <a:t>?</a:t>
            </a:r>
            <a:endParaRPr lang="en-US" sz="2800" dirty="0">
              <a:solidFill>
                <a:schemeClr val="tx1"/>
              </a:solidFill>
              <a:latin typeface="Kalinga" pitchFamily="34" charset="0"/>
              <a:cs typeface="Kalinga" pitchFamily="34" charset="0"/>
            </a:endParaRPr>
          </a:p>
        </p:txBody>
      </p:sp>
      <p:sp>
        <p:nvSpPr>
          <p:cNvPr id="6" name="TextBox 5"/>
          <p:cNvSpPr txBox="1"/>
          <p:nvPr/>
        </p:nvSpPr>
        <p:spPr>
          <a:xfrm>
            <a:off x="-1" y="401566"/>
            <a:ext cx="10080625" cy="558871"/>
          </a:xfrm>
          <a:prstGeom prst="rect">
            <a:avLst/>
          </a:prstGeom>
          <a:noFill/>
        </p:spPr>
        <p:txBody>
          <a:bodyPr wrap="square" rtlCol="0">
            <a:spAutoFit/>
          </a:bodyPr>
          <a:lstStyle/>
          <a:p>
            <a:pPr algn="ctr"/>
            <a:r>
              <a:rPr lang="en-US" sz="3200" dirty="0" smtClean="0">
                <a:solidFill>
                  <a:schemeClr val="tx1"/>
                </a:solidFill>
                <a:latin typeface="Kalinga" pitchFamily="34" charset="0"/>
                <a:cs typeface="Kalinga" pitchFamily="34" charset="0"/>
              </a:rPr>
              <a:t>Interviews</a:t>
            </a:r>
          </a:p>
        </p:txBody>
      </p:sp>
      <p:sp>
        <p:nvSpPr>
          <p:cNvPr id="15" name="Rectangle 14"/>
          <p:cNvSpPr/>
          <p:nvPr/>
        </p:nvSpPr>
        <p:spPr>
          <a:xfrm>
            <a:off x="923130" y="2817524"/>
            <a:ext cx="3227388" cy="1695336"/>
          </a:xfrm>
          <a:prstGeom prst="rect">
            <a:avLst/>
          </a:prstGeom>
          <a:solidFill>
            <a:srgbClr val="FFFFFF">
              <a:alpha val="89804"/>
            </a:srgbClr>
          </a:solidFill>
        </p:spPr>
        <p:txBody>
          <a:bodyPr wrap="square">
            <a:spAutoFit/>
          </a:bodyPr>
          <a:lstStyle/>
          <a:p>
            <a:pPr algn="ctr"/>
            <a:r>
              <a:rPr lang="en-US" sz="2800" dirty="0">
                <a:solidFill>
                  <a:schemeClr val="tx1"/>
                </a:solidFill>
                <a:latin typeface="Kalinga" pitchFamily="34" charset="0"/>
                <a:cs typeface="Kalinga" pitchFamily="34" charset="0"/>
              </a:rPr>
              <a:t>Followers: 25K</a:t>
            </a:r>
          </a:p>
          <a:p>
            <a:pPr algn="ctr"/>
            <a:r>
              <a:rPr lang="en-US" sz="2800" dirty="0">
                <a:solidFill>
                  <a:schemeClr val="tx1"/>
                </a:solidFill>
                <a:latin typeface="Kalinga" pitchFamily="34" charset="0"/>
                <a:cs typeface="Kalinga" pitchFamily="34" charset="0"/>
              </a:rPr>
              <a:t>Tweets: 35K</a:t>
            </a:r>
          </a:p>
          <a:p>
            <a:pPr algn="ctr"/>
            <a:r>
              <a:rPr lang="en-US" sz="2800" dirty="0" smtClean="0">
                <a:solidFill>
                  <a:schemeClr val="tx1"/>
                </a:solidFill>
                <a:latin typeface="Kalinga" pitchFamily="34" charset="0"/>
                <a:cs typeface="Kalinga" pitchFamily="34" charset="0"/>
              </a:rPr>
              <a:t>Hours/day</a:t>
            </a:r>
            <a:r>
              <a:rPr lang="en-US" sz="2800" dirty="0">
                <a:solidFill>
                  <a:schemeClr val="tx1"/>
                </a:solidFill>
                <a:latin typeface="Kalinga" pitchFamily="34" charset="0"/>
                <a:cs typeface="Kalinga" pitchFamily="34" charset="0"/>
              </a:rPr>
              <a:t>: </a:t>
            </a:r>
            <a:r>
              <a:rPr lang="en-US" sz="2800" dirty="0" smtClean="0">
                <a:solidFill>
                  <a:schemeClr val="tx1"/>
                </a:solidFill>
                <a:latin typeface="Kalinga" pitchFamily="34" charset="0"/>
                <a:cs typeface="Kalinga" pitchFamily="34" charset="0"/>
              </a:rPr>
              <a:t>15</a:t>
            </a:r>
          </a:p>
          <a:p>
            <a:pPr algn="ctr"/>
            <a:r>
              <a:rPr lang="en-US" sz="2800" dirty="0">
                <a:solidFill>
                  <a:schemeClr val="tx1"/>
                </a:solidFill>
                <a:latin typeface="Kalinga" pitchFamily="34" charset="0"/>
                <a:cs typeface="Kalinga" pitchFamily="34" charset="0"/>
              </a:rPr>
              <a:t>Age: early 20’s </a:t>
            </a:r>
          </a:p>
        </p:txBody>
      </p:sp>
      <p:sp>
        <p:nvSpPr>
          <p:cNvPr id="16" name="TextBox 15"/>
          <p:cNvSpPr txBox="1"/>
          <p:nvPr/>
        </p:nvSpPr>
        <p:spPr>
          <a:xfrm>
            <a:off x="2282824" y="6751637"/>
            <a:ext cx="6248400" cy="558871"/>
          </a:xfrm>
          <a:prstGeom prst="rect">
            <a:avLst/>
          </a:prstGeom>
          <a:noFill/>
        </p:spPr>
        <p:txBody>
          <a:bodyPr wrap="square" rtlCol="0">
            <a:spAutoFit/>
          </a:bodyPr>
          <a:lstStyle/>
          <a:p>
            <a:pPr algn="ctr"/>
            <a:r>
              <a:rPr lang="en-US" sz="3200" dirty="0" smtClean="0">
                <a:solidFill>
                  <a:schemeClr val="tx1"/>
                </a:solidFill>
                <a:latin typeface="Kalinga" pitchFamily="34" charset="0"/>
                <a:cs typeface="Kalinga" pitchFamily="34" charset="0"/>
              </a:rPr>
              <a:t>(in Spanish)</a:t>
            </a:r>
          </a:p>
        </p:txBody>
      </p:sp>
    </p:spTree>
    <p:extLst>
      <p:ext uri="{BB962C8B-B14F-4D97-AF65-F5344CB8AC3E}">
        <p14:creationId xmlns:p14="http://schemas.microsoft.com/office/powerpoint/2010/main" val="1764307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4624" y="1265237"/>
            <a:ext cx="4800600" cy="5161968"/>
            <a:chOff x="239712" y="1646237"/>
            <a:chExt cx="4675425" cy="4951094"/>
          </a:xfrm>
        </p:grpSpPr>
        <p:grpSp>
          <p:nvGrpSpPr>
            <p:cNvPr id="7" name="Group 6"/>
            <p:cNvGrpSpPr/>
            <p:nvPr/>
          </p:nvGrpSpPr>
          <p:grpSpPr>
            <a:xfrm>
              <a:off x="239712" y="1646237"/>
              <a:ext cx="4601212" cy="4876760"/>
              <a:chOff x="239712" y="1646237"/>
              <a:chExt cx="4601212" cy="4876760"/>
            </a:xfrm>
          </p:grpSpPr>
          <p:pic>
            <p:nvPicPr>
              <p:cNvPr id="18" name="Picture 4" descr="http://farm3.staticflickr.com/2242/2103696223_3de34b695f_o.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a:ext>
                </a:extLst>
              </a:blip>
              <a:srcRect/>
              <a:stretch/>
            </p:blipFill>
            <p:spPr bwMode="auto">
              <a:xfrm>
                <a:off x="239712" y="1646237"/>
                <a:ext cx="4601212" cy="4876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6299" y="1719324"/>
                <a:ext cx="2300606" cy="480136"/>
              </a:xfrm>
              <a:prstGeom prst="rect">
                <a:avLst/>
              </a:prstGeom>
              <a:solidFill>
                <a:srgbClr val="FFFFFF">
                  <a:alpha val="89804"/>
                </a:srgbClr>
              </a:solidFill>
            </p:spPr>
            <p:txBody>
              <a:bodyPr wrap="square" rtlCol="0">
                <a:spAutoFit/>
              </a:bodyPr>
              <a:lstStyle/>
              <a:p>
                <a:pPr algn="ctr"/>
                <a:r>
                  <a:rPr lang="en-US" sz="2800" dirty="0" smtClean="0">
                    <a:solidFill>
                      <a:schemeClr val="tx1"/>
                    </a:solidFill>
                    <a:latin typeface="Kalinga" pitchFamily="34" charset="0"/>
                    <a:ea typeface="KaiTi" pitchFamily="49" charset="-122"/>
                    <a:cs typeface="Kalinga" pitchFamily="34" charset="0"/>
                  </a:rPr>
                  <a:t>“Angela”</a:t>
                </a:r>
              </a:p>
            </p:txBody>
          </p:sp>
        </p:grpSp>
        <p:sp>
          <p:nvSpPr>
            <p:cNvPr id="4" name="TextBox 3"/>
            <p:cNvSpPr txBox="1"/>
            <p:nvPr/>
          </p:nvSpPr>
          <p:spPr>
            <a:xfrm>
              <a:off x="1768712" y="6396900"/>
              <a:ext cx="3146425" cy="200431"/>
            </a:xfrm>
            <a:prstGeom prst="rect">
              <a:avLst/>
            </a:prstGeom>
            <a:noFill/>
          </p:spPr>
          <p:txBody>
            <a:bodyPr wrap="square" rtlCol="0">
              <a:spAutoFit/>
            </a:bodyPr>
            <a:lstStyle/>
            <a:p>
              <a:pPr algn="r"/>
              <a:r>
                <a:rPr lang="en-US" sz="800" dirty="0" smtClean="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Photo: </a:t>
              </a:r>
              <a:r>
                <a:rPr lang="en-US" sz="800" dirty="0" err="1" smtClean="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mr</a:t>
              </a:r>
              <a:r>
                <a:rPr lang="en-US" sz="800" dirty="0" err="1">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a:t>
              </a:r>
              <a:r>
                <a:rPr lang="en-US" sz="800" dirty="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 toaster on Flickr</a:t>
              </a:r>
            </a:p>
          </p:txBody>
        </p:sp>
      </p:grpSp>
      <p:grpSp>
        <p:nvGrpSpPr>
          <p:cNvPr id="17" name="Group 16"/>
          <p:cNvGrpSpPr/>
          <p:nvPr/>
        </p:nvGrpSpPr>
        <p:grpSpPr>
          <a:xfrm>
            <a:off x="5160219" y="1265237"/>
            <a:ext cx="4768005" cy="5181600"/>
            <a:chOff x="5239698" y="1646237"/>
            <a:chExt cx="4635907" cy="4943603"/>
          </a:xfrm>
        </p:grpSpPr>
        <p:grpSp>
          <p:nvGrpSpPr>
            <p:cNvPr id="8" name="Group 7"/>
            <p:cNvGrpSpPr/>
            <p:nvPr/>
          </p:nvGrpSpPr>
          <p:grpSpPr>
            <a:xfrm>
              <a:off x="5239698" y="1646237"/>
              <a:ext cx="4601214" cy="4876762"/>
              <a:chOff x="5239698" y="1646237"/>
              <a:chExt cx="4601214" cy="4876762"/>
            </a:xfrm>
          </p:grpSpPr>
          <p:pic>
            <p:nvPicPr>
              <p:cNvPr id="9" name="Picture 9"/>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a:ext>
                </a:extLst>
              </a:blip>
              <a:srcRect/>
              <a:stretch/>
            </p:blipFill>
            <p:spPr bwMode="auto">
              <a:xfrm>
                <a:off x="5239698" y="1646237"/>
                <a:ext cx="4601214" cy="4876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628313" y="1701962"/>
                <a:ext cx="1828799" cy="477594"/>
              </a:xfrm>
              <a:prstGeom prst="rect">
                <a:avLst/>
              </a:prstGeom>
              <a:solidFill>
                <a:srgbClr val="FFFFFF">
                  <a:alpha val="89804"/>
                </a:srgbClr>
              </a:solidFill>
            </p:spPr>
            <p:txBody>
              <a:bodyPr wrap="square" rtlCol="0">
                <a:spAutoFit/>
              </a:bodyPr>
              <a:lstStyle/>
              <a:p>
                <a:pPr algn="ctr"/>
                <a:r>
                  <a:rPr lang="en-US" sz="2800" dirty="0" smtClean="0">
                    <a:solidFill>
                      <a:schemeClr val="tx1"/>
                    </a:solidFill>
                    <a:latin typeface="Kalinga" pitchFamily="34" charset="0"/>
                    <a:ea typeface="KaiTi" pitchFamily="49" charset="-122"/>
                    <a:cs typeface="Kalinga" pitchFamily="34" charset="0"/>
                  </a:rPr>
                  <a:t>“Claudia”</a:t>
                </a:r>
              </a:p>
            </p:txBody>
          </p:sp>
        </p:grpSp>
        <p:sp>
          <p:nvSpPr>
            <p:cNvPr id="11" name="TextBox 10"/>
            <p:cNvSpPr txBox="1"/>
            <p:nvPr/>
          </p:nvSpPr>
          <p:spPr>
            <a:xfrm>
              <a:off x="6729180" y="6390470"/>
              <a:ext cx="3146425" cy="199370"/>
            </a:xfrm>
            <a:prstGeom prst="rect">
              <a:avLst/>
            </a:prstGeom>
            <a:noFill/>
          </p:spPr>
          <p:txBody>
            <a:bodyPr wrap="square" rtlCol="0">
              <a:spAutoFit/>
            </a:bodyPr>
            <a:lstStyle/>
            <a:p>
              <a:pPr algn="r"/>
              <a:r>
                <a:rPr lang="en-US" sz="800" dirty="0" err="1" smtClean="0">
                  <a:solidFill>
                    <a:schemeClr val="tx1"/>
                  </a:solidFill>
                  <a:effectLst>
                    <a:outerShdw blurRad="38100" dist="38100" dir="2700000" algn="tl">
                      <a:srgbClr val="000000">
                        <a:alpha val="43137"/>
                      </a:srgbClr>
                    </a:outerShdw>
                  </a:effectLst>
                  <a:latin typeface="Kalinga" pitchFamily="34" charset="0"/>
                  <a:cs typeface="Kalinga" pitchFamily="34" charset="0"/>
                </a:rPr>
                <a:t>Photo:CarbonNYC</a:t>
              </a:r>
              <a:r>
                <a:rPr lang="en-US" sz="800" dirty="0" smtClean="0">
                  <a:solidFill>
                    <a:schemeClr val="tx1"/>
                  </a:solidFill>
                  <a:effectLst>
                    <a:outerShdw blurRad="38100" dist="38100" dir="2700000" algn="tl">
                      <a:srgbClr val="000000">
                        <a:alpha val="43137"/>
                      </a:srgbClr>
                    </a:outerShdw>
                  </a:effectLst>
                  <a:latin typeface="Kalinga" pitchFamily="34" charset="0"/>
                  <a:cs typeface="Kalinga" pitchFamily="34" charset="0"/>
                </a:rPr>
                <a:t> on Flickr</a:t>
              </a:r>
              <a:endParaRPr lang="en-US" sz="800" dirty="0">
                <a:solidFill>
                  <a:schemeClr val="tx1"/>
                </a:solidFill>
                <a:effectLst>
                  <a:outerShdw blurRad="38100" dist="38100" dir="2700000" algn="tl">
                    <a:srgbClr val="000000">
                      <a:alpha val="43137"/>
                    </a:srgbClr>
                  </a:outerShdw>
                </a:effectLst>
                <a:latin typeface="Kalinga" pitchFamily="34" charset="0"/>
                <a:cs typeface="Kalinga" pitchFamily="34" charset="0"/>
              </a:endParaRPr>
            </a:p>
          </p:txBody>
        </p:sp>
      </p:grpSp>
      <p:sp>
        <p:nvSpPr>
          <p:cNvPr id="13" name="Rectangle 12"/>
          <p:cNvSpPr/>
          <p:nvPr/>
        </p:nvSpPr>
        <p:spPr>
          <a:xfrm>
            <a:off x="5689599" y="2846098"/>
            <a:ext cx="3937831" cy="2504340"/>
          </a:xfrm>
          <a:prstGeom prst="rect">
            <a:avLst/>
          </a:prstGeom>
          <a:solidFill>
            <a:srgbClr val="FFFFFF">
              <a:alpha val="89804"/>
            </a:srgbClr>
          </a:solidFill>
        </p:spPr>
        <p:txBody>
          <a:bodyPr wrap="square">
            <a:spAutoFit/>
          </a:bodyPr>
          <a:lstStyle/>
          <a:p>
            <a:pPr algn="ctr"/>
            <a:r>
              <a:rPr lang="en-US" sz="2800" dirty="0">
                <a:solidFill>
                  <a:schemeClr val="tx1"/>
                </a:solidFill>
                <a:latin typeface="Kalinga" pitchFamily="34" charset="0"/>
                <a:cs typeface="Kalinga" pitchFamily="34" charset="0"/>
              </a:rPr>
              <a:t>“…by chance. I heard on the radio about how </a:t>
            </a:r>
            <a:r>
              <a:rPr lang="en-US" sz="2800" dirty="0">
                <a:solidFill>
                  <a:srgbClr val="C00000"/>
                </a:solidFill>
                <a:latin typeface="Kalinga" pitchFamily="34" charset="0"/>
                <a:cs typeface="Kalinga" pitchFamily="34" charset="0"/>
              </a:rPr>
              <a:t>celebrities</a:t>
            </a:r>
            <a:r>
              <a:rPr lang="en-US" sz="2800" dirty="0">
                <a:solidFill>
                  <a:schemeClr val="tx1"/>
                </a:solidFill>
                <a:latin typeface="Kalinga" pitchFamily="34" charset="0"/>
                <a:cs typeface="Kalinga" pitchFamily="34" charset="0"/>
              </a:rPr>
              <a:t> would interact with their </a:t>
            </a:r>
            <a:r>
              <a:rPr lang="en-US" sz="2800" dirty="0" smtClean="0">
                <a:solidFill>
                  <a:schemeClr val="tx1"/>
                </a:solidFill>
                <a:latin typeface="Kalinga" pitchFamily="34" charset="0"/>
                <a:cs typeface="Kalinga" pitchFamily="34" charset="0"/>
              </a:rPr>
              <a:t>fans.” (Joined in </a:t>
            </a:r>
            <a:r>
              <a:rPr lang="en-US" sz="2800" dirty="0">
                <a:solidFill>
                  <a:schemeClr val="tx1"/>
                </a:solidFill>
                <a:latin typeface="Kalinga" pitchFamily="34" charset="0"/>
                <a:cs typeface="Kalinga" pitchFamily="34" charset="0"/>
              </a:rPr>
              <a:t>mid </a:t>
            </a:r>
            <a:r>
              <a:rPr lang="en-US" sz="2800" dirty="0" smtClean="0">
                <a:solidFill>
                  <a:schemeClr val="tx1"/>
                </a:solidFill>
                <a:latin typeface="Kalinga" pitchFamily="34" charset="0"/>
                <a:cs typeface="Kalinga" pitchFamily="34" charset="0"/>
              </a:rPr>
              <a:t>2009</a:t>
            </a:r>
            <a:r>
              <a:rPr lang="en-US" sz="2800" dirty="0">
                <a:solidFill>
                  <a:schemeClr val="tx1"/>
                </a:solidFill>
                <a:latin typeface="Kalinga" pitchFamily="34" charset="0"/>
                <a:cs typeface="Kalinga" pitchFamily="34" charset="0"/>
              </a:rPr>
              <a:t>)</a:t>
            </a:r>
          </a:p>
        </p:txBody>
      </p:sp>
      <p:sp>
        <p:nvSpPr>
          <p:cNvPr id="6" name="TextBox 5"/>
          <p:cNvSpPr txBox="1"/>
          <p:nvPr/>
        </p:nvSpPr>
        <p:spPr>
          <a:xfrm>
            <a:off x="-1" y="401566"/>
            <a:ext cx="10080625" cy="558871"/>
          </a:xfrm>
          <a:prstGeom prst="rect">
            <a:avLst/>
          </a:prstGeom>
          <a:noFill/>
        </p:spPr>
        <p:txBody>
          <a:bodyPr wrap="square" rtlCol="0">
            <a:spAutoFit/>
          </a:bodyPr>
          <a:lstStyle/>
          <a:p>
            <a:pPr algn="ctr"/>
            <a:r>
              <a:rPr lang="en-US" sz="3200" dirty="0">
                <a:solidFill>
                  <a:schemeClr val="tx1"/>
                </a:solidFill>
                <a:latin typeface="Kalinga" pitchFamily="34" charset="0"/>
                <a:cs typeface="Kalinga" pitchFamily="34" charset="0"/>
              </a:rPr>
              <a:t>How did you </a:t>
            </a:r>
            <a:r>
              <a:rPr lang="en-US" sz="3200" dirty="0">
                <a:solidFill>
                  <a:srgbClr val="C00000"/>
                </a:solidFill>
                <a:latin typeface="Kalinga" pitchFamily="34" charset="0"/>
                <a:cs typeface="Kalinga" pitchFamily="34" charset="0"/>
              </a:rPr>
              <a:t>get started</a:t>
            </a:r>
            <a:r>
              <a:rPr lang="en-US" sz="3200" dirty="0">
                <a:solidFill>
                  <a:schemeClr val="tx1"/>
                </a:solidFill>
                <a:latin typeface="Kalinga" pitchFamily="34" charset="0"/>
                <a:cs typeface="Kalinga" pitchFamily="34" charset="0"/>
              </a:rPr>
              <a:t> </a:t>
            </a:r>
            <a:r>
              <a:rPr lang="en-US" sz="3200" dirty="0" smtClean="0">
                <a:solidFill>
                  <a:schemeClr val="tx1"/>
                </a:solidFill>
                <a:latin typeface="Kalinga" pitchFamily="34" charset="0"/>
                <a:cs typeface="Kalinga" pitchFamily="34" charset="0"/>
              </a:rPr>
              <a:t>with Twitter?</a:t>
            </a:r>
            <a:endParaRPr lang="en-US" sz="3200" dirty="0">
              <a:solidFill>
                <a:schemeClr val="tx1"/>
              </a:solidFill>
              <a:latin typeface="Kalinga" pitchFamily="34" charset="0"/>
              <a:cs typeface="Kalinga" pitchFamily="34" charset="0"/>
            </a:endParaRPr>
          </a:p>
        </p:txBody>
      </p:sp>
      <p:sp>
        <p:nvSpPr>
          <p:cNvPr id="15" name="Rectangle 14"/>
          <p:cNvSpPr/>
          <p:nvPr/>
        </p:nvSpPr>
        <p:spPr>
          <a:xfrm>
            <a:off x="923130" y="2846099"/>
            <a:ext cx="3227388" cy="2504340"/>
          </a:xfrm>
          <a:prstGeom prst="rect">
            <a:avLst/>
          </a:prstGeom>
          <a:solidFill>
            <a:srgbClr val="FFFFFF">
              <a:alpha val="89804"/>
            </a:srgbClr>
          </a:solidFill>
        </p:spPr>
        <p:txBody>
          <a:bodyPr wrap="square">
            <a:spAutoFit/>
          </a:bodyPr>
          <a:lstStyle/>
          <a:p>
            <a:pPr algn="ctr"/>
            <a:r>
              <a:rPr lang="en-US" sz="2800" dirty="0">
                <a:solidFill>
                  <a:schemeClr val="tx1"/>
                </a:solidFill>
                <a:latin typeface="Kalinga" pitchFamily="34" charset="0"/>
                <a:cs typeface="Kalinga" pitchFamily="34" charset="0"/>
              </a:rPr>
              <a:t>“It was through a </a:t>
            </a:r>
            <a:r>
              <a:rPr lang="en-US" sz="2800" dirty="0">
                <a:solidFill>
                  <a:srgbClr val="C00000"/>
                </a:solidFill>
                <a:latin typeface="Kalinga" pitchFamily="34" charset="0"/>
                <a:cs typeface="Kalinga" pitchFamily="34" charset="0"/>
              </a:rPr>
              <a:t>friend</a:t>
            </a:r>
            <a:r>
              <a:rPr lang="en-US" sz="2800" dirty="0">
                <a:solidFill>
                  <a:schemeClr val="tx1"/>
                </a:solidFill>
                <a:latin typeface="Kalinga" pitchFamily="34" charset="0"/>
                <a:cs typeface="Kalinga" pitchFamily="34" charset="0"/>
              </a:rPr>
              <a:t>.  She said: ‘you have to go to Twitter! it’s so cool</a:t>
            </a:r>
            <a:r>
              <a:rPr lang="en-US" sz="2800" dirty="0" smtClean="0">
                <a:solidFill>
                  <a:schemeClr val="tx1"/>
                </a:solidFill>
                <a:latin typeface="Kalinga" pitchFamily="34" charset="0"/>
                <a:cs typeface="Kalinga" pitchFamily="34" charset="0"/>
              </a:rPr>
              <a:t>!’” (Joined in </a:t>
            </a:r>
            <a:r>
              <a:rPr lang="en-US" sz="2800" dirty="0">
                <a:solidFill>
                  <a:schemeClr val="tx1"/>
                </a:solidFill>
                <a:latin typeface="Kalinga" pitchFamily="34" charset="0"/>
                <a:cs typeface="Kalinga" pitchFamily="34" charset="0"/>
              </a:rPr>
              <a:t>late </a:t>
            </a:r>
            <a:r>
              <a:rPr lang="en-US" sz="2800" dirty="0" smtClean="0">
                <a:solidFill>
                  <a:schemeClr val="tx1"/>
                </a:solidFill>
                <a:latin typeface="Kalinga" pitchFamily="34" charset="0"/>
                <a:cs typeface="Kalinga" pitchFamily="34" charset="0"/>
              </a:rPr>
              <a:t>2009)</a:t>
            </a:r>
            <a:endParaRPr lang="en-US" sz="2800" dirty="0">
              <a:solidFill>
                <a:schemeClr val="tx1"/>
              </a:solidFill>
              <a:latin typeface="Kalinga" pitchFamily="34" charset="0"/>
              <a:cs typeface="Kalinga" pitchFamily="34" charset="0"/>
            </a:endParaRPr>
          </a:p>
        </p:txBody>
      </p:sp>
    </p:spTree>
    <p:extLst>
      <p:ext uri="{BB962C8B-B14F-4D97-AF65-F5344CB8AC3E}">
        <p14:creationId xmlns:p14="http://schemas.microsoft.com/office/powerpoint/2010/main" val="1901811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4624" y="1265237"/>
            <a:ext cx="4800600" cy="5161968"/>
            <a:chOff x="239712" y="1646237"/>
            <a:chExt cx="4675425" cy="4951094"/>
          </a:xfrm>
        </p:grpSpPr>
        <p:grpSp>
          <p:nvGrpSpPr>
            <p:cNvPr id="7" name="Group 6"/>
            <p:cNvGrpSpPr/>
            <p:nvPr/>
          </p:nvGrpSpPr>
          <p:grpSpPr>
            <a:xfrm>
              <a:off x="239712" y="1646237"/>
              <a:ext cx="4601212" cy="4876760"/>
              <a:chOff x="239712" y="1646237"/>
              <a:chExt cx="4601212" cy="4876760"/>
            </a:xfrm>
          </p:grpSpPr>
          <p:pic>
            <p:nvPicPr>
              <p:cNvPr id="18" name="Picture 4" descr="http://farm3.staticflickr.com/2242/2103696223_3de34b695f_o.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a:ext>
                </a:extLst>
              </a:blip>
              <a:srcRect/>
              <a:stretch/>
            </p:blipFill>
            <p:spPr bwMode="auto">
              <a:xfrm>
                <a:off x="239712" y="1646237"/>
                <a:ext cx="4601212" cy="4876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6299" y="1753998"/>
                <a:ext cx="2300606" cy="480136"/>
              </a:xfrm>
              <a:prstGeom prst="rect">
                <a:avLst/>
              </a:prstGeom>
              <a:solidFill>
                <a:srgbClr val="FFFFFF">
                  <a:alpha val="89804"/>
                </a:srgbClr>
              </a:solidFill>
            </p:spPr>
            <p:txBody>
              <a:bodyPr wrap="square" rtlCol="0">
                <a:spAutoFit/>
              </a:bodyPr>
              <a:lstStyle/>
              <a:p>
                <a:pPr algn="ctr"/>
                <a:r>
                  <a:rPr lang="en-US" sz="2800" dirty="0" smtClean="0">
                    <a:solidFill>
                      <a:schemeClr val="tx1"/>
                    </a:solidFill>
                    <a:latin typeface="Kalinga" pitchFamily="34" charset="0"/>
                    <a:ea typeface="KaiTi" pitchFamily="49" charset="-122"/>
                    <a:cs typeface="Kalinga" pitchFamily="34" charset="0"/>
                  </a:rPr>
                  <a:t>“Angela”</a:t>
                </a:r>
              </a:p>
            </p:txBody>
          </p:sp>
        </p:grpSp>
        <p:sp>
          <p:nvSpPr>
            <p:cNvPr id="4" name="TextBox 3"/>
            <p:cNvSpPr txBox="1"/>
            <p:nvPr/>
          </p:nvSpPr>
          <p:spPr>
            <a:xfrm>
              <a:off x="1768712" y="6396900"/>
              <a:ext cx="3146425" cy="200431"/>
            </a:xfrm>
            <a:prstGeom prst="rect">
              <a:avLst/>
            </a:prstGeom>
            <a:noFill/>
          </p:spPr>
          <p:txBody>
            <a:bodyPr wrap="square" rtlCol="0">
              <a:spAutoFit/>
            </a:bodyPr>
            <a:lstStyle/>
            <a:p>
              <a:pPr algn="r"/>
              <a:r>
                <a:rPr lang="en-US" sz="800" dirty="0" smtClean="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Photo: </a:t>
              </a:r>
              <a:r>
                <a:rPr lang="en-US" sz="800" dirty="0" err="1" smtClean="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mr</a:t>
              </a:r>
              <a:r>
                <a:rPr lang="en-US" sz="800" dirty="0" err="1">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a:t>
              </a:r>
              <a:r>
                <a:rPr lang="en-US" sz="800" dirty="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 toaster on Flickr</a:t>
              </a:r>
            </a:p>
          </p:txBody>
        </p:sp>
      </p:grpSp>
      <p:grpSp>
        <p:nvGrpSpPr>
          <p:cNvPr id="17" name="Group 16"/>
          <p:cNvGrpSpPr/>
          <p:nvPr/>
        </p:nvGrpSpPr>
        <p:grpSpPr>
          <a:xfrm>
            <a:off x="5160219" y="1265237"/>
            <a:ext cx="4768005" cy="5181600"/>
            <a:chOff x="5239698" y="1646237"/>
            <a:chExt cx="4635907" cy="4943603"/>
          </a:xfrm>
        </p:grpSpPr>
        <p:grpSp>
          <p:nvGrpSpPr>
            <p:cNvPr id="8" name="Group 7"/>
            <p:cNvGrpSpPr/>
            <p:nvPr/>
          </p:nvGrpSpPr>
          <p:grpSpPr>
            <a:xfrm>
              <a:off x="5239698" y="1646237"/>
              <a:ext cx="4601214" cy="4876762"/>
              <a:chOff x="5239698" y="1646237"/>
              <a:chExt cx="4601214" cy="4876762"/>
            </a:xfrm>
          </p:grpSpPr>
          <p:pic>
            <p:nvPicPr>
              <p:cNvPr id="9" name="Picture 9"/>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a:ext>
                </a:extLst>
              </a:blip>
              <a:srcRect/>
              <a:stretch/>
            </p:blipFill>
            <p:spPr bwMode="auto">
              <a:xfrm>
                <a:off x="5239698" y="1646237"/>
                <a:ext cx="4601214" cy="4876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628313" y="1701962"/>
                <a:ext cx="1828799" cy="477594"/>
              </a:xfrm>
              <a:prstGeom prst="rect">
                <a:avLst/>
              </a:prstGeom>
              <a:solidFill>
                <a:srgbClr val="FFFFFF">
                  <a:alpha val="89804"/>
                </a:srgbClr>
              </a:solidFill>
            </p:spPr>
            <p:txBody>
              <a:bodyPr wrap="square" rtlCol="0">
                <a:spAutoFit/>
              </a:bodyPr>
              <a:lstStyle/>
              <a:p>
                <a:pPr algn="ctr"/>
                <a:r>
                  <a:rPr lang="en-US" sz="2800" dirty="0" smtClean="0">
                    <a:solidFill>
                      <a:schemeClr val="tx1"/>
                    </a:solidFill>
                    <a:latin typeface="Kalinga" pitchFamily="34" charset="0"/>
                    <a:ea typeface="KaiTi" pitchFamily="49" charset="-122"/>
                    <a:cs typeface="Kalinga" pitchFamily="34" charset="0"/>
                  </a:rPr>
                  <a:t>“Claudia”</a:t>
                </a:r>
              </a:p>
            </p:txBody>
          </p:sp>
        </p:grpSp>
        <p:sp>
          <p:nvSpPr>
            <p:cNvPr id="11" name="TextBox 10"/>
            <p:cNvSpPr txBox="1"/>
            <p:nvPr/>
          </p:nvSpPr>
          <p:spPr>
            <a:xfrm>
              <a:off x="6729180" y="6390470"/>
              <a:ext cx="3146425" cy="199370"/>
            </a:xfrm>
            <a:prstGeom prst="rect">
              <a:avLst/>
            </a:prstGeom>
            <a:noFill/>
          </p:spPr>
          <p:txBody>
            <a:bodyPr wrap="square" rtlCol="0">
              <a:spAutoFit/>
            </a:bodyPr>
            <a:lstStyle/>
            <a:p>
              <a:pPr algn="r"/>
              <a:r>
                <a:rPr lang="en-US" sz="800" dirty="0" err="1" smtClean="0">
                  <a:solidFill>
                    <a:schemeClr val="tx1"/>
                  </a:solidFill>
                  <a:effectLst>
                    <a:outerShdw blurRad="38100" dist="38100" dir="2700000" algn="tl">
                      <a:srgbClr val="000000">
                        <a:alpha val="43137"/>
                      </a:srgbClr>
                    </a:outerShdw>
                  </a:effectLst>
                  <a:latin typeface="Kalinga" pitchFamily="34" charset="0"/>
                  <a:cs typeface="Kalinga" pitchFamily="34" charset="0"/>
                </a:rPr>
                <a:t>Photo:CarbonNYC</a:t>
              </a:r>
              <a:r>
                <a:rPr lang="en-US" sz="800" dirty="0" smtClean="0">
                  <a:solidFill>
                    <a:schemeClr val="tx1"/>
                  </a:solidFill>
                  <a:effectLst>
                    <a:outerShdw blurRad="38100" dist="38100" dir="2700000" algn="tl">
                      <a:srgbClr val="000000">
                        <a:alpha val="43137"/>
                      </a:srgbClr>
                    </a:outerShdw>
                  </a:effectLst>
                  <a:latin typeface="Kalinga" pitchFamily="34" charset="0"/>
                  <a:cs typeface="Kalinga" pitchFamily="34" charset="0"/>
                </a:rPr>
                <a:t> on Flickr</a:t>
              </a:r>
              <a:endParaRPr lang="en-US" sz="800" dirty="0">
                <a:solidFill>
                  <a:schemeClr val="tx1"/>
                </a:solidFill>
                <a:effectLst>
                  <a:outerShdw blurRad="38100" dist="38100" dir="2700000" algn="tl">
                    <a:srgbClr val="000000">
                      <a:alpha val="43137"/>
                    </a:srgbClr>
                  </a:outerShdw>
                </a:effectLst>
                <a:latin typeface="Kalinga" pitchFamily="34" charset="0"/>
                <a:cs typeface="Kalinga" pitchFamily="34" charset="0"/>
              </a:endParaRPr>
            </a:p>
          </p:txBody>
        </p:sp>
      </p:grpSp>
      <p:sp>
        <p:nvSpPr>
          <p:cNvPr id="13" name="Rectangle 12"/>
          <p:cNvSpPr/>
          <p:nvPr/>
        </p:nvSpPr>
        <p:spPr>
          <a:xfrm>
            <a:off x="5954712" y="2484437"/>
            <a:ext cx="3200400" cy="2897588"/>
          </a:xfrm>
          <a:prstGeom prst="rect">
            <a:avLst/>
          </a:prstGeom>
          <a:solidFill>
            <a:srgbClr val="FFFFFF">
              <a:alpha val="89804"/>
            </a:srgbClr>
          </a:solidFill>
        </p:spPr>
        <p:txBody>
          <a:bodyPr wrap="square">
            <a:spAutoFit/>
          </a:bodyPr>
          <a:lstStyle/>
          <a:p>
            <a:pPr algn="ctr"/>
            <a:r>
              <a:rPr lang="en-US" sz="2800" spc="-100" dirty="0">
                <a:solidFill>
                  <a:schemeClr val="tx1"/>
                </a:solidFill>
                <a:latin typeface="Kalinga" pitchFamily="34" charset="0"/>
                <a:cs typeface="Kalinga" pitchFamily="34" charset="0"/>
              </a:rPr>
              <a:t>“My role on Twitter is that of yet another </a:t>
            </a:r>
            <a:r>
              <a:rPr lang="en-US" sz="2800" spc="-100" dirty="0" smtClean="0">
                <a:solidFill>
                  <a:srgbClr val="C00000"/>
                </a:solidFill>
                <a:latin typeface="Kalinga" pitchFamily="34" charset="0"/>
                <a:cs typeface="Kalinga" pitchFamily="34" charset="0"/>
              </a:rPr>
              <a:t>citizen</a:t>
            </a:r>
            <a:r>
              <a:rPr lang="en-US" sz="2800" spc="-100" dirty="0" smtClean="0">
                <a:solidFill>
                  <a:schemeClr val="tx1"/>
                </a:solidFill>
                <a:latin typeface="Kalinga" pitchFamily="34" charset="0"/>
                <a:cs typeface="Kalinga" pitchFamily="34" charset="0"/>
              </a:rPr>
              <a:t>. [People</a:t>
            </a:r>
            <a:r>
              <a:rPr lang="en-US" sz="2800" spc="-100" dirty="0">
                <a:solidFill>
                  <a:schemeClr val="tx1"/>
                </a:solidFill>
                <a:latin typeface="Kalinga" pitchFamily="34" charset="0"/>
                <a:cs typeface="Kalinga" pitchFamily="34" charset="0"/>
              </a:rPr>
              <a:t>] tell me that I’m like their ‘</a:t>
            </a:r>
            <a:r>
              <a:rPr lang="en-US" sz="2800" spc="-100" dirty="0">
                <a:solidFill>
                  <a:srgbClr val="C00000"/>
                </a:solidFill>
                <a:latin typeface="Kalinga" pitchFamily="34" charset="0"/>
                <a:cs typeface="Kalinga" pitchFamily="34" charset="0"/>
              </a:rPr>
              <a:t>angel</a:t>
            </a:r>
            <a:r>
              <a:rPr lang="en-US" sz="2800" spc="-100" dirty="0">
                <a:solidFill>
                  <a:schemeClr val="tx1"/>
                </a:solidFill>
                <a:latin typeface="Kalinga" pitchFamily="34" charset="0"/>
                <a:cs typeface="Kalinga" pitchFamily="34" charset="0"/>
              </a:rPr>
              <a:t>,’ for looking after them</a:t>
            </a:r>
            <a:r>
              <a:rPr lang="en-US" sz="2800" spc="-100" dirty="0" smtClean="0">
                <a:solidFill>
                  <a:schemeClr val="tx1"/>
                </a:solidFill>
                <a:latin typeface="Kalinga" pitchFamily="34" charset="0"/>
                <a:cs typeface="Kalinga" pitchFamily="34" charset="0"/>
              </a:rPr>
              <a:t>”</a:t>
            </a:r>
            <a:endParaRPr lang="en-US" sz="2800" spc="-100" dirty="0">
              <a:solidFill>
                <a:schemeClr val="tx1"/>
              </a:solidFill>
              <a:latin typeface="Kalinga" pitchFamily="34" charset="0"/>
              <a:cs typeface="Kalinga" pitchFamily="34" charset="0"/>
            </a:endParaRPr>
          </a:p>
        </p:txBody>
      </p:sp>
      <p:sp>
        <p:nvSpPr>
          <p:cNvPr id="6" name="TextBox 5"/>
          <p:cNvSpPr txBox="1"/>
          <p:nvPr/>
        </p:nvSpPr>
        <p:spPr>
          <a:xfrm>
            <a:off x="-1" y="401566"/>
            <a:ext cx="10080625" cy="558871"/>
          </a:xfrm>
          <a:prstGeom prst="rect">
            <a:avLst/>
          </a:prstGeom>
          <a:noFill/>
        </p:spPr>
        <p:txBody>
          <a:bodyPr wrap="square" rtlCol="0">
            <a:spAutoFit/>
          </a:bodyPr>
          <a:lstStyle/>
          <a:p>
            <a:pPr algn="ctr"/>
            <a:r>
              <a:rPr lang="en-US" sz="3200" dirty="0" smtClean="0">
                <a:solidFill>
                  <a:schemeClr val="tx1"/>
                </a:solidFill>
                <a:latin typeface="Kalinga" pitchFamily="34" charset="0"/>
                <a:cs typeface="Kalinga" pitchFamily="34" charset="0"/>
              </a:rPr>
              <a:t>How would you describe your </a:t>
            </a:r>
            <a:r>
              <a:rPr lang="en-US" sz="3200" dirty="0" smtClean="0">
                <a:solidFill>
                  <a:srgbClr val="C00000"/>
                </a:solidFill>
                <a:latin typeface="Kalinga" pitchFamily="34" charset="0"/>
                <a:cs typeface="Kalinga" pitchFamily="34" charset="0"/>
              </a:rPr>
              <a:t>role</a:t>
            </a:r>
            <a:r>
              <a:rPr lang="en-US" sz="3200" dirty="0" smtClean="0">
                <a:solidFill>
                  <a:schemeClr val="tx1"/>
                </a:solidFill>
                <a:latin typeface="Kalinga" pitchFamily="34" charset="0"/>
                <a:cs typeface="Kalinga" pitchFamily="34" charset="0"/>
              </a:rPr>
              <a:t>?</a:t>
            </a:r>
            <a:endParaRPr lang="en-US" sz="3200" dirty="0">
              <a:solidFill>
                <a:schemeClr val="tx1"/>
              </a:solidFill>
              <a:latin typeface="Kalinga" pitchFamily="34" charset="0"/>
              <a:cs typeface="Kalinga" pitchFamily="34" charset="0"/>
            </a:endParaRPr>
          </a:p>
        </p:txBody>
      </p:sp>
      <p:sp>
        <p:nvSpPr>
          <p:cNvPr id="16" name="Rectangle 15"/>
          <p:cNvSpPr/>
          <p:nvPr/>
        </p:nvSpPr>
        <p:spPr>
          <a:xfrm>
            <a:off x="1077912" y="2513012"/>
            <a:ext cx="2960688" cy="3305841"/>
          </a:xfrm>
          <a:prstGeom prst="rect">
            <a:avLst/>
          </a:prstGeom>
          <a:solidFill>
            <a:srgbClr val="FFFFFF">
              <a:alpha val="89804"/>
            </a:srgbClr>
          </a:solidFill>
        </p:spPr>
        <p:txBody>
          <a:bodyPr wrap="square">
            <a:spAutoFit/>
          </a:bodyPr>
          <a:lstStyle/>
          <a:p>
            <a:pPr algn="ctr"/>
            <a:r>
              <a:rPr lang="en-US" sz="2800" spc="-100" dirty="0" smtClean="0">
                <a:solidFill>
                  <a:schemeClr val="tx1"/>
                </a:solidFill>
                <a:latin typeface="Kalinga" pitchFamily="34" charset="0"/>
                <a:cs typeface="Kalinga" pitchFamily="34" charset="0"/>
              </a:rPr>
              <a:t>“I’m a journalist … It is </a:t>
            </a:r>
            <a:r>
              <a:rPr lang="en-US" sz="2800" spc="-100" dirty="0">
                <a:solidFill>
                  <a:schemeClr val="tx1"/>
                </a:solidFill>
                <a:latin typeface="Kalinga" pitchFamily="34" charset="0"/>
                <a:cs typeface="Kalinga" pitchFamily="34" charset="0"/>
              </a:rPr>
              <a:t>as if I was a </a:t>
            </a:r>
            <a:r>
              <a:rPr lang="en-US" sz="2800" spc="-100" dirty="0" smtClean="0">
                <a:solidFill>
                  <a:srgbClr val="C00000"/>
                </a:solidFill>
                <a:latin typeface="Kalinga" pitchFamily="34" charset="0"/>
                <a:cs typeface="Kalinga" pitchFamily="34" charset="0"/>
              </a:rPr>
              <a:t>war correspondent</a:t>
            </a:r>
            <a:r>
              <a:rPr lang="en-US" sz="2800" spc="-100" dirty="0" smtClean="0">
                <a:solidFill>
                  <a:schemeClr val="tx1"/>
                </a:solidFill>
                <a:latin typeface="Kalinga" pitchFamily="34" charset="0"/>
                <a:cs typeface="Kalinga" pitchFamily="34" charset="0"/>
              </a:rPr>
              <a:t>, on </a:t>
            </a:r>
            <a:r>
              <a:rPr lang="en-US" sz="2800" spc="-100" dirty="0">
                <a:solidFill>
                  <a:schemeClr val="tx1"/>
                </a:solidFill>
                <a:latin typeface="Kalinga" pitchFamily="34" charset="0"/>
                <a:cs typeface="Kalinga" pitchFamily="34" charset="0"/>
              </a:rPr>
              <a:t>social </a:t>
            </a:r>
            <a:r>
              <a:rPr lang="en-US" sz="2800" spc="-100" dirty="0" smtClean="0">
                <a:solidFill>
                  <a:schemeClr val="tx1"/>
                </a:solidFill>
                <a:latin typeface="Kalinga" pitchFamily="34" charset="0"/>
                <a:cs typeface="Kalinga" pitchFamily="34" charset="0"/>
              </a:rPr>
              <a:t>networks, of </a:t>
            </a:r>
            <a:r>
              <a:rPr lang="en-US" sz="2800" spc="-100" dirty="0">
                <a:solidFill>
                  <a:schemeClr val="tx1"/>
                </a:solidFill>
                <a:latin typeface="Kalinga" pitchFamily="34" charset="0"/>
                <a:cs typeface="Kalinga" pitchFamily="34" charset="0"/>
              </a:rPr>
              <a:t>the war we are living in Mexico</a:t>
            </a:r>
            <a:r>
              <a:rPr lang="en-US" sz="2800" spc="-100" dirty="0" smtClean="0">
                <a:solidFill>
                  <a:schemeClr val="tx1"/>
                </a:solidFill>
                <a:latin typeface="Kalinga" pitchFamily="34" charset="0"/>
                <a:cs typeface="Kalinga" pitchFamily="34" charset="0"/>
              </a:rPr>
              <a:t>.”</a:t>
            </a:r>
            <a:endParaRPr lang="en-US" sz="2800" spc="-100" dirty="0">
              <a:solidFill>
                <a:schemeClr val="tx1"/>
              </a:solidFill>
              <a:latin typeface="Kalinga" pitchFamily="34" charset="0"/>
              <a:cs typeface="Kalinga" pitchFamily="34" charset="0"/>
            </a:endParaRPr>
          </a:p>
        </p:txBody>
      </p:sp>
    </p:spTree>
    <p:extLst>
      <p:ext uri="{BB962C8B-B14F-4D97-AF65-F5344CB8AC3E}">
        <p14:creationId xmlns:p14="http://schemas.microsoft.com/office/powerpoint/2010/main" val="370339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4624" y="1265237"/>
            <a:ext cx="4800600" cy="5161968"/>
            <a:chOff x="239712" y="1646237"/>
            <a:chExt cx="4675425" cy="4951094"/>
          </a:xfrm>
        </p:grpSpPr>
        <p:grpSp>
          <p:nvGrpSpPr>
            <p:cNvPr id="7" name="Group 6"/>
            <p:cNvGrpSpPr/>
            <p:nvPr/>
          </p:nvGrpSpPr>
          <p:grpSpPr>
            <a:xfrm>
              <a:off x="239712" y="1646237"/>
              <a:ext cx="4601212" cy="4876760"/>
              <a:chOff x="239712" y="1646237"/>
              <a:chExt cx="4601212" cy="4876760"/>
            </a:xfrm>
          </p:grpSpPr>
          <p:pic>
            <p:nvPicPr>
              <p:cNvPr id="18" name="Picture 4" descr="http://farm3.staticflickr.com/2242/2103696223_3de34b695f_o.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a:ext>
                </a:extLst>
              </a:blip>
              <a:srcRect/>
              <a:stretch/>
            </p:blipFill>
            <p:spPr bwMode="auto">
              <a:xfrm>
                <a:off x="239712" y="1646237"/>
                <a:ext cx="4601212" cy="4876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6299" y="1753998"/>
                <a:ext cx="2300606" cy="480136"/>
              </a:xfrm>
              <a:prstGeom prst="rect">
                <a:avLst/>
              </a:prstGeom>
              <a:solidFill>
                <a:srgbClr val="FFFFFF">
                  <a:alpha val="89804"/>
                </a:srgbClr>
              </a:solidFill>
            </p:spPr>
            <p:txBody>
              <a:bodyPr wrap="square" rtlCol="0">
                <a:spAutoFit/>
              </a:bodyPr>
              <a:lstStyle/>
              <a:p>
                <a:pPr algn="ctr"/>
                <a:r>
                  <a:rPr lang="en-US" sz="2800" dirty="0" smtClean="0">
                    <a:solidFill>
                      <a:schemeClr val="tx1"/>
                    </a:solidFill>
                    <a:latin typeface="Kalinga" pitchFamily="34" charset="0"/>
                    <a:ea typeface="KaiTi" pitchFamily="49" charset="-122"/>
                    <a:cs typeface="Kalinga" pitchFamily="34" charset="0"/>
                  </a:rPr>
                  <a:t>“Angela”</a:t>
                </a:r>
              </a:p>
            </p:txBody>
          </p:sp>
        </p:grpSp>
        <p:sp>
          <p:nvSpPr>
            <p:cNvPr id="4" name="TextBox 3"/>
            <p:cNvSpPr txBox="1"/>
            <p:nvPr/>
          </p:nvSpPr>
          <p:spPr>
            <a:xfrm>
              <a:off x="1768712" y="6396900"/>
              <a:ext cx="3146425" cy="200431"/>
            </a:xfrm>
            <a:prstGeom prst="rect">
              <a:avLst/>
            </a:prstGeom>
            <a:noFill/>
          </p:spPr>
          <p:txBody>
            <a:bodyPr wrap="square" rtlCol="0">
              <a:spAutoFit/>
            </a:bodyPr>
            <a:lstStyle/>
            <a:p>
              <a:pPr algn="r"/>
              <a:r>
                <a:rPr lang="en-US" sz="800" dirty="0" smtClean="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Photo: </a:t>
              </a:r>
              <a:r>
                <a:rPr lang="en-US" sz="800" dirty="0" err="1" smtClean="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mr</a:t>
              </a:r>
              <a:r>
                <a:rPr lang="en-US" sz="800" dirty="0" err="1">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a:t>
              </a:r>
              <a:r>
                <a:rPr lang="en-US" sz="800" dirty="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 toaster on Flickr</a:t>
              </a:r>
            </a:p>
          </p:txBody>
        </p:sp>
      </p:grpSp>
      <p:grpSp>
        <p:nvGrpSpPr>
          <p:cNvPr id="17" name="Group 16"/>
          <p:cNvGrpSpPr/>
          <p:nvPr/>
        </p:nvGrpSpPr>
        <p:grpSpPr>
          <a:xfrm>
            <a:off x="5160219" y="1265237"/>
            <a:ext cx="4768005" cy="5181600"/>
            <a:chOff x="5239698" y="1646237"/>
            <a:chExt cx="4635907" cy="4943603"/>
          </a:xfrm>
        </p:grpSpPr>
        <p:grpSp>
          <p:nvGrpSpPr>
            <p:cNvPr id="8" name="Group 7"/>
            <p:cNvGrpSpPr/>
            <p:nvPr/>
          </p:nvGrpSpPr>
          <p:grpSpPr>
            <a:xfrm>
              <a:off x="5239698" y="1646237"/>
              <a:ext cx="4601214" cy="4876762"/>
              <a:chOff x="5239698" y="1646237"/>
              <a:chExt cx="4601214" cy="4876762"/>
            </a:xfrm>
          </p:grpSpPr>
          <p:pic>
            <p:nvPicPr>
              <p:cNvPr id="9" name="Picture 9"/>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a:ext>
                </a:extLst>
              </a:blip>
              <a:srcRect/>
              <a:stretch/>
            </p:blipFill>
            <p:spPr bwMode="auto">
              <a:xfrm>
                <a:off x="5239698" y="1646237"/>
                <a:ext cx="4601214" cy="4876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628313" y="1701962"/>
                <a:ext cx="1828799" cy="477594"/>
              </a:xfrm>
              <a:prstGeom prst="rect">
                <a:avLst/>
              </a:prstGeom>
              <a:solidFill>
                <a:srgbClr val="FFFFFF">
                  <a:alpha val="89804"/>
                </a:srgbClr>
              </a:solidFill>
            </p:spPr>
            <p:txBody>
              <a:bodyPr wrap="square" rtlCol="0">
                <a:spAutoFit/>
              </a:bodyPr>
              <a:lstStyle/>
              <a:p>
                <a:pPr algn="ctr"/>
                <a:r>
                  <a:rPr lang="en-US" sz="2800" dirty="0" smtClean="0">
                    <a:solidFill>
                      <a:schemeClr val="tx1"/>
                    </a:solidFill>
                    <a:latin typeface="Kalinga" pitchFamily="34" charset="0"/>
                    <a:ea typeface="KaiTi" pitchFamily="49" charset="-122"/>
                    <a:cs typeface="Kalinga" pitchFamily="34" charset="0"/>
                  </a:rPr>
                  <a:t>“Claudia”</a:t>
                </a:r>
              </a:p>
            </p:txBody>
          </p:sp>
        </p:grpSp>
        <p:sp>
          <p:nvSpPr>
            <p:cNvPr id="11" name="TextBox 10"/>
            <p:cNvSpPr txBox="1"/>
            <p:nvPr/>
          </p:nvSpPr>
          <p:spPr>
            <a:xfrm>
              <a:off x="6729180" y="6390470"/>
              <a:ext cx="3146425" cy="199370"/>
            </a:xfrm>
            <a:prstGeom prst="rect">
              <a:avLst/>
            </a:prstGeom>
            <a:noFill/>
          </p:spPr>
          <p:txBody>
            <a:bodyPr wrap="square" rtlCol="0">
              <a:spAutoFit/>
            </a:bodyPr>
            <a:lstStyle/>
            <a:p>
              <a:pPr algn="r"/>
              <a:r>
                <a:rPr lang="en-US" sz="800" dirty="0" err="1" smtClean="0">
                  <a:solidFill>
                    <a:schemeClr val="tx1"/>
                  </a:solidFill>
                  <a:effectLst>
                    <a:outerShdw blurRad="38100" dist="38100" dir="2700000" algn="tl">
                      <a:srgbClr val="000000">
                        <a:alpha val="43137"/>
                      </a:srgbClr>
                    </a:outerShdw>
                  </a:effectLst>
                  <a:latin typeface="Kalinga" pitchFamily="34" charset="0"/>
                  <a:cs typeface="Kalinga" pitchFamily="34" charset="0"/>
                </a:rPr>
                <a:t>Photo:CarbonNYC</a:t>
              </a:r>
              <a:r>
                <a:rPr lang="en-US" sz="800" dirty="0" smtClean="0">
                  <a:solidFill>
                    <a:schemeClr val="tx1"/>
                  </a:solidFill>
                  <a:effectLst>
                    <a:outerShdw blurRad="38100" dist="38100" dir="2700000" algn="tl">
                      <a:srgbClr val="000000">
                        <a:alpha val="43137"/>
                      </a:srgbClr>
                    </a:outerShdw>
                  </a:effectLst>
                  <a:latin typeface="Kalinga" pitchFamily="34" charset="0"/>
                  <a:cs typeface="Kalinga" pitchFamily="34" charset="0"/>
                </a:rPr>
                <a:t> on Flickr</a:t>
              </a:r>
              <a:endParaRPr lang="en-US" sz="800" dirty="0">
                <a:solidFill>
                  <a:schemeClr val="tx1"/>
                </a:solidFill>
                <a:effectLst>
                  <a:outerShdw blurRad="38100" dist="38100" dir="2700000" algn="tl">
                    <a:srgbClr val="000000">
                      <a:alpha val="43137"/>
                    </a:srgbClr>
                  </a:outerShdw>
                </a:effectLst>
                <a:latin typeface="Kalinga" pitchFamily="34" charset="0"/>
                <a:cs typeface="Kalinga" pitchFamily="34" charset="0"/>
              </a:endParaRPr>
            </a:p>
          </p:txBody>
        </p:sp>
      </p:grpSp>
      <p:sp>
        <p:nvSpPr>
          <p:cNvPr id="6" name="TextBox 5"/>
          <p:cNvSpPr txBox="1"/>
          <p:nvPr/>
        </p:nvSpPr>
        <p:spPr>
          <a:xfrm>
            <a:off x="-1" y="274637"/>
            <a:ext cx="10080625" cy="558871"/>
          </a:xfrm>
          <a:prstGeom prst="rect">
            <a:avLst/>
          </a:prstGeom>
          <a:noFill/>
        </p:spPr>
        <p:txBody>
          <a:bodyPr wrap="square" rtlCol="0">
            <a:spAutoFit/>
          </a:bodyPr>
          <a:lstStyle/>
          <a:p>
            <a:pPr algn="ctr"/>
            <a:r>
              <a:rPr lang="en-US" sz="3200" dirty="0" smtClean="0">
                <a:solidFill>
                  <a:srgbClr val="C00000"/>
                </a:solidFill>
                <a:latin typeface="Kalinga" pitchFamily="34" charset="0"/>
                <a:cs typeface="Kalinga" pitchFamily="34" charset="0"/>
              </a:rPr>
              <a:t>Motivations</a:t>
            </a:r>
            <a:endParaRPr lang="en-US" sz="3200" dirty="0">
              <a:solidFill>
                <a:schemeClr val="tx1"/>
              </a:solidFill>
              <a:latin typeface="Kalinga" pitchFamily="34" charset="0"/>
              <a:cs typeface="Kalinga" pitchFamily="34" charset="0"/>
            </a:endParaRPr>
          </a:p>
        </p:txBody>
      </p:sp>
      <p:sp>
        <p:nvSpPr>
          <p:cNvPr id="15" name="Rectangle 14"/>
          <p:cNvSpPr/>
          <p:nvPr/>
        </p:nvSpPr>
        <p:spPr>
          <a:xfrm>
            <a:off x="923130" y="2484437"/>
            <a:ext cx="3227388" cy="2504340"/>
          </a:xfrm>
          <a:prstGeom prst="rect">
            <a:avLst/>
          </a:prstGeom>
          <a:solidFill>
            <a:srgbClr val="FFFFFF">
              <a:alpha val="89804"/>
            </a:srgbClr>
          </a:solidFill>
        </p:spPr>
        <p:txBody>
          <a:bodyPr wrap="square">
            <a:spAutoFit/>
          </a:bodyPr>
          <a:lstStyle/>
          <a:p>
            <a:pPr algn="ctr"/>
            <a:r>
              <a:rPr lang="en-US" sz="2800" dirty="0" smtClean="0">
                <a:solidFill>
                  <a:schemeClr val="tx1"/>
                </a:solidFill>
                <a:latin typeface="Kalinga" pitchFamily="34" charset="0"/>
                <a:cs typeface="Kalinga" pitchFamily="34" charset="0"/>
              </a:rPr>
              <a:t>“I consider this as a </a:t>
            </a:r>
            <a:r>
              <a:rPr lang="en-US" sz="2800" dirty="0" smtClean="0">
                <a:solidFill>
                  <a:srgbClr val="C00000"/>
                </a:solidFill>
                <a:latin typeface="Kalinga" pitchFamily="34" charset="0"/>
                <a:cs typeface="Kalinga" pitchFamily="34" charset="0"/>
              </a:rPr>
              <a:t>community service</a:t>
            </a:r>
            <a:r>
              <a:rPr lang="en-US" sz="2800" dirty="0" smtClean="0">
                <a:solidFill>
                  <a:schemeClr val="tx1"/>
                </a:solidFill>
                <a:latin typeface="Kalinga" pitchFamily="34" charset="0"/>
                <a:cs typeface="Kalinga" pitchFamily="34" charset="0"/>
              </a:rPr>
              <a:t>, even though people might laugh about it.”</a:t>
            </a:r>
            <a:endParaRPr lang="en-US" sz="2800" dirty="0">
              <a:solidFill>
                <a:schemeClr val="tx1"/>
              </a:solidFill>
              <a:latin typeface="Kalinga" pitchFamily="34" charset="0"/>
              <a:cs typeface="Kalinga" pitchFamily="34" charset="0"/>
            </a:endParaRPr>
          </a:p>
        </p:txBody>
      </p:sp>
      <p:sp>
        <p:nvSpPr>
          <p:cNvPr id="21" name="Rectangle 20"/>
          <p:cNvSpPr/>
          <p:nvPr/>
        </p:nvSpPr>
        <p:spPr>
          <a:xfrm>
            <a:off x="6237564" y="2484437"/>
            <a:ext cx="2982234" cy="1702838"/>
          </a:xfrm>
          <a:prstGeom prst="rect">
            <a:avLst/>
          </a:prstGeom>
          <a:solidFill>
            <a:srgbClr val="FFFFFF">
              <a:alpha val="89804"/>
            </a:srgbClr>
          </a:solidFill>
        </p:spPr>
        <p:txBody>
          <a:bodyPr wrap="square">
            <a:spAutoFit/>
          </a:bodyPr>
          <a:lstStyle/>
          <a:p>
            <a:pPr algn="ctr"/>
            <a:r>
              <a:rPr lang="en-US" sz="2800" dirty="0" smtClean="0">
                <a:solidFill>
                  <a:schemeClr val="tx1"/>
                </a:solidFill>
                <a:latin typeface="Kalinga" pitchFamily="34" charset="0"/>
                <a:cs typeface="Kalinga" pitchFamily="34" charset="0"/>
              </a:rPr>
              <a:t>“…tweeting </a:t>
            </a:r>
            <a:r>
              <a:rPr lang="en-US" sz="2800" dirty="0">
                <a:solidFill>
                  <a:schemeClr val="tx1"/>
                </a:solidFill>
                <a:latin typeface="Kalinga" pitchFamily="34" charset="0"/>
                <a:cs typeface="Kalinga" pitchFamily="34" charset="0"/>
              </a:rPr>
              <a:t>is an </a:t>
            </a:r>
            <a:r>
              <a:rPr lang="en-US" sz="2800" dirty="0">
                <a:solidFill>
                  <a:srgbClr val="C00000"/>
                </a:solidFill>
                <a:latin typeface="Kalinga" pitchFamily="34" charset="0"/>
                <a:cs typeface="Kalinga" pitchFamily="34" charset="0"/>
              </a:rPr>
              <a:t>altruistic community </a:t>
            </a:r>
            <a:r>
              <a:rPr lang="en-US" sz="2800" dirty="0" smtClean="0">
                <a:solidFill>
                  <a:srgbClr val="C00000"/>
                </a:solidFill>
                <a:latin typeface="Kalinga" pitchFamily="34" charset="0"/>
                <a:cs typeface="Kalinga" pitchFamily="34" charset="0"/>
              </a:rPr>
              <a:t>service</a:t>
            </a:r>
            <a:r>
              <a:rPr lang="en-US" sz="2800" dirty="0" smtClean="0">
                <a:solidFill>
                  <a:schemeClr val="tx1"/>
                </a:solidFill>
                <a:latin typeface="Kalinga" pitchFamily="34" charset="0"/>
                <a:cs typeface="Kalinga" pitchFamily="34" charset="0"/>
              </a:rPr>
              <a:t>.”</a:t>
            </a:r>
            <a:endParaRPr lang="en-US" sz="2800" dirty="0">
              <a:solidFill>
                <a:schemeClr val="tx1"/>
              </a:solidFill>
              <a:latin typeface="Kalinga" pitchFamily="34" charset="0"/>
              <a:cs typeface="Kalinga" pitchFamily="34" charset="0"/>
            </a:endParaRPr>
          </a:p>
        </p:txBody>
      </p:sp>
    </p:spTree>
    <p:extLst>
      <p:ext uri="{BB962C8B-B14F-4D97-AF65-F5344CB8AC3E}">
        <p14:creationId xmlns:p14="http://schemas.microsoft.com/office/powerpoint/2010/main" val="94815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4624" y="1265237"/>
            <a:ext cx="4800600" cy="5161968"/>
            <a:chOff x="239712" y="1646237"/>
            <a:chExt cx="4675425" cy="4951094"/>
          </a:xfrm>
        </p:grpSpPr>
        <p:grpSp>
          <p:nvGrpSpPr>
            <p:cNvPr id="7" name="Group 6"/>
            <p:cNvGrpSpPr/>
            <p:nvPr/>
          </p:nvGrpSpPr>
          <p:grpSpPr>
            <a:xfrm>
              <a:off x="239712" y="1646237"/>
              <a:ext cx="4601212" cy="4876760"/>
              <a:chOff x="239712" y="1646237"/>
              <a:chExt cx="4601212" cy="4876760"/>
            </a:xfrm>
          </p:grpSpPr>
          <p:pic>
            <p:nvPicPr>
              <p:cNvPr id="18" name="Picture 4" descr="http://farm3.staticflickr.com/2242/2103696223_3de34b695f_o.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a:ext>
                </a:extLst>
              </a:blip>
              <a:srcRect/>
              <a:stretch/>
            </p:blipFill>
            <p:spPr bwMode="auto">
              <a:xfrm>
                <a:off x="239712" y="1646237"/>
                <a:ext cx="4601212" cy="4876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6299" y="1719324"/>
                <a:ext cx="2300606" cy="480136"/>
              </a:xfrm>
              <a:prstGeom prst="rect">
                <a:avLst/>
              </a:prstGeom>
              <a:solidFill>
                <a:srgbClr val="FFFFFF">
                  <a:alpha val="89804"/>
                </a:srgbClr>
              </a:solidFill>
            </p:spPr>
            <p:txBody>
              <a:bodyPr wrap="square" rtlCol="0">
                <a:spAutoFit/>
              </a:bodyPr>
              <a:lstStyle/>
              <a:p>
                <a:pPr algn="ctr"/>
                <a:r>
                  <a:rPr lang="en-US" sz="2800" dirty="0" smtClean="0">
                    <a:solidFill>
                      <a:schemeClr val="tx1"/>
                    </a:solidFill>
                    <a:latin typeface="Kalinga" pitchFamily="34" charset="0"/>
                    <a:ea typeface="KaiTi" pitchFamily="49" charset="-122"/>
                    <a:cs typeface="Kalinga" pitchFamily="34" charset="0"/>
                  </a:rPr>
                  <a:t>“Angela”</a:t>
                </a:r>
              </a:p>
            </p:txBody>
          </p:sp>
        </p:grpSp>
        <p:sp>
          <p:nvSpPr>
            <p:cNvPr id="4" name="TextBox 3"/>
            <p:cNvSpPr txBox="1"/>
            <p:nvPr/>
          </p:nvSpPr>
          <p:spPr>
            <a:xfrm>
              <a:off x="1768712" y="6396900"/>
              <a:ext cx="3146425" cy="200431"/>
            </a:xfrm>
            <a:prstGeom prst="rect">
              <a:avLst/>
            </a:prstGeom>
            <a:noFill/>
          </p:spPr>
          <p:txBody>
            <a:bodyPr wrap="square" rtlCol="0">
              <a:spAutoFit/>
            </a:bodyPr>
            <a:lstStyle/>
            <a:p>
              <a:pPr algn="r"/>
              <a:r>
                <a:rPr lang="en-US" sz="800" dirty="0" smtClean="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Photo: </a:t>
              </a:r>
              <a:r>
                <a:rPr lang="en-US" sz="800" dirty="0" err="1" smtClean="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mr</a:t>
              </a:r>
              <a:r>
                <a:rPr lang="en-US" sz="800" dirty="0" err="1">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a:t>
              </a:r>
              <a:r>
                <a:rPr lang="en-US" sz="800" dirty="0">
                  <a:solidFill>
                    <a:schemeClr val="bg1">
                      <a:lumMod val="65000"/>
                    </a:schemeClr>
                  </a:solidFill>
                  <a:effectLst>
                    <a:outerShdw blurRad="38100" dist="38100" dir="2700000" algn="tl">
                      <a:srgbClr val="000000">
                        <a:alpha val="43137"/>
                      </a:srgbClr>
                    </a:outerShdw>
                  </a:effectLst>
                  <a:latin typeface="Kalinga" pitchFamily="34" charset="0"/>
                  <a:cs typeface="Kalinga" pitchFamily="34" charset="0"/>
                </a:rPr>
                <a:t> toaster on Flickr</a:t>
              </a:r>
            </a:p>
          </p:txBody>
        </p:sp>
      </p:grpSp>
      <p:grpSp>
        <p:nvGrpSpPr>
          <p:cNvPr id="17" name="Group 16"/>
          <p:cNvGrpSpPr/>
          <p:nvPr/>
        </p:nvGrpSpPr>
        <p:grpSpPr>
          <a:xfrm>
            <a:off x="5160219" y="1265237"/>
            <a:ext cx="4768005" cy="5181600"/>
            <a:chOff x="5239698" y="1646237"/>
            <a:chExt cx="4635907" cy="4943603"/>
          </a:xfrm>
        </p:grpSpPr>
        <p:grpSp>
          <p:nvGrpSpPr>
            <p:cNvPr id="8" name="Group 7"/>
            <p:cNvGrpSpPr/>
            <p:nvPr/>
          </p:nvGrpSpPr>
          <p:grpSpPr>
            <a:xfrm>
              <a:off x="5239698" y="1646237"/>
              <a:ext cx="4601214" cy="4876762"/>
              <a:chOff x="5239698" y="1646237"/>
              <a:chExt cx="4601214" cy="4876762"/>
            </a:xfrm>
          </p:grpSpPr>
          <p:pic>
            <p:nvPicPr>
              <p:cNvPr id="9" name="Picture 9"/>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a:ext>
                </a:extLst>
              </a:blip>
              <a:srcRect/>
              <a:stretch/>
            </p:blipFill>
            <p:spPr bwMode="auto">
              <a:xfrm>
                <a:off x="5239698" y="1646237"/>
                <a:ext cx="4601214" cy="4876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628313" y="1701962"/>
                <a:ext cx="1828799" cy="477594"/>
              </a:xfrm>
              <a:prstGeom prst="rect">
                <a:avLst/>
              </a:prstGeom>
              <a:solidFill>
                <a:srgbClr val="FFFFFF">
                  <a:alpha val="89804"/>
                </a:srgbClr>
              </a:solidFill>
            </p:spPr>
            <p:txBody>
              <a:bodyPr wrap="square" rtlCol="0">
                <a:spAutoFit/>
              </a:bodyPr>
              <a:lstStyle/>
              <a:p>
                <a:pPr algn="ctr"/>
                <a:r>
                  <a:rPr lang="en-US" sz="2800" dirty="0" smtClean="0">
                    <a:solidFill>
                      <a:schemeClr val="tx1"/>
                    </a:solidFill>
                    <a:latin typeface="Kalinga" pitchFamily="34" charset="0"/>
                    <a:ea typeface="KaiTi" pitchFamily="49" charset="-122"/>
                    <a:cs typeface="Kalinga" pitchFamily="34" charset="0"/>
                  </a:rPr>
                  <a:t>“Claudia”</a:t>
                </a:r>
              </a:p>
            </p:txBody>
          </p:sp>
        </p:grpSp>
        <p:sp>
          <p:nvSpPr>
            <p:cNvPr id="11" name="TextBox 10"/>
            <p:cNvSpPr txBox="1"/>
            <p:nvPr/>
          </p:nvSpPr>
          <p:spPr>
            <a:xfrm>
              <a:off x="6729180" y="6390470"/>
              <a:ext cx="3146425" cy="199370"/>
            </a:xfrm>
            <a:prstGeom prst="rect">
              <a:avLst/>
            </a:prstGeom>
            <a:noFill/>
          </p:spPr>
          <p:txBody>
            <a:bodyPr wrap="square" rtlCol="0">
              <a:spAutoFit/>
            </a:bodyPr>
            <a:lstStyle/>
            <a:p>
              <a:pPr algn="r"/>
              <a:r>
                <a:rPr lang="en-US" sz="800" dirty="0" err="1" smtClean="0">
                  <a:solidFill>
                    <a:schemeClr val="tx1"/>
                  </a:solidFill>
                  <a:effectLst>
                    <a:outerShdw blurRad="38100" dist="38100" dir="2700000" algn="tl">
                      <a:srgbClr val="000000">
                        <a:alpha val="43137"/>
                      </a:srgbClr>
                    </a:outerShdw>
                  </a:effectLst>
                  <a:latin typeface="Kalinga" pitchFamily="34" charset="0"/>
                  <a:cs typeface="Kalinga" pitchFamily="34" charset="0"/>
                </a:rPr>
                <a:t>Photo:CarbonNYC</a:t>
              </a:r>
              <a:r>
                <a:rPr lang="en-US" sz="800" dirty="0" smtClean="0">
                  <a:solidFill>
                    <a:schemeClr val="tx1"/>
                  </a:solidFill>
                  <a:effectLst>
                    <a:outerShdw blurRad="38100" dist="38100" dir="2700000" algn="tl">
                      <a:srgbClr val="000000">
                        <a:alpha val="43137"/>
                      </a:srgbClr>
                    </a:outerShdw>
                  </a:effectLst>
                  <a:latin typeface="Kalinga" pitchFamily="34" charset="0"/>
                  <a:cs typeface="Kalinga" pitchFamily="34" charset="0"/>
                </a:rPr>
                <a:t> on Flickr</a:t>
              </a:r>
              <a:endParaRPr lang="en-US" sz="800" dirty="0">
                <a:solidFill>
                  <a:schemeClr val="tx1"/>
                </a:solidFill>
                <a:effectLst>
                  <a:outerShdw blurRad="38100" dist="38100" dir="2700000" algn="tl">
                    <a:srgbClr val="000000">
                      <a:alpha val="43137"/>
                    </a:srgbClr>
                  </a:outerShdw>
                </a:effectLst>
                <a:latin typeface="Kalinga" pitchFamily="34" charset="0"/>
                <a:cs typeface="Kalinga" pitchFamily="34" charset="0"/>
              </a:endParaRPr>
            </a:p>
          </p:txBody>
        </p:sp>
      </p:grpSp>
      <p:sp>
        <p:nvSpPr>
          <p:cNvPr id="6" name="TextBox 5"/>
          <p:cNvSpPr txBox="1"/>
          <p:nvPr/>
        </p:nvSpPr>
        <p:spPr>
          <a:xfrm>
            <a:off x="-1" y="401566"/>
            <a:ext cx="10080625" cy="558871"/>
          </a:xfrm>
          <a:prstGeom prst="rect">
            <a:avLst/>
          </a:prstGeom>
          <a:noFill/>
        </p:spPr>
        <p:txBody>
          <a:bodyPr wrap="square" rtlCol="0">
            <a:spAutoFit/>
          </a:bodyPr>
          <a:lstStyle/>
          <a:p>
            <a:pPr algn="ctr"/>
            <a:r>
              <a:rPr lang="en-US" sz="3200" dirty="0" smtClean="0">
                <a:solidFill>
                  <a:schemeClr val="tx1"/>
                </a:solidFill>
                <a:latin typeface="Kalinga" pitchFamily="34" charset="0"/>
                <a:cs typeface="Kalinga" pitchFamily="34" charset="0"/>
              </a:rPr>
              <a:t>What are your </a:t>
            </a:r>
            <a:r>
              <a:rPr lang="en-US" sz="3200" dirty="0" smtClean="0">
                <a:solidFill>
                  <a:srgbClr val="C00000"/>
                </a:solidFill>
                <a:latin typeface="Kalinga" pitchFamily="34" charset="0"/>
                <a:cs typeface="Kalinga" pitchFamily="34" charset="0"/>
              </a:rPr>
              <a:t>sources	</a:t>
            </a:r>
            <a:r>
              <a:rPr lang="en-US" sz="3200" dirty="0" smtClean="0">
                <a:solidFill>
                  <a:schemeClr val="tx1"/>
                </a:solidFill>
                <a:latin typeface="Kalinga" pitchFamily="34" charset="0"/>
                <a:cs typeface="Kalinga" pitchFamily="34" charset="0"/>
              </a:rPr>
              <a:t>?</a:t>
            </a:r>
            <a:endParaRPr lang="en-US" sz="3200" dirty="0">
              <a:solidFill>
                <a:srgbClr val="C00000"/>
              </a:solidFill>
              <a:latin typeface="Kalinga" pitchFamily="34" charset="0"/>
              <a:cs typeface="Kalinga" pitchFamily="34" charset="0"/>
            </a:endParaRPr>
          </a:p>
        </p:txBody>
      </p:sp>
      <p:sp>
        <p:nvSpPr>
          <p:cNvPr id="15" name="Rectangle 14"/>
          <p:cNvSpPr/>
          <p:nvPr/>
        </p:nvSpPr>
        <p:spPr>
          <a:xfrm>
            <a:off x="637153" y="2254249"/>
            <a:ext cx="3853317" cy="2897588"/>
          </a:xfrm>
          <a:prstGeom prst="rect">
            <a:avLst/>
          </a:prstGeom>
          <a:solidFill>
            <a:srgbClr val="FFFFFF">
              <a:alpha val="89804"/>
            </a:srgbClr>
          </a:solidFill>
        </p:spPr>
        <p:txBody>
          <a:bodyPr wrap="square">
            <a:spAutoFit/>
          </a:bodyPr>
          <a:lstStyle/>
          <a:p>
            <a:pPr algn="ctr"/>
            <a:r>
              <a:rPr lang="en-US" sz="2800" spc="-100" dirty="0">
                <a:solidFill>
                  <a:schemeClr val="tx1"/>
                </a:solidFill>
                <a:latin typeface="Kalinga" pitchFamily="34" charset="0"/>
                <a:cs typeface="Kalinga" pitchFamily="34" charset="0"/>
              </a:rPr>
              <a:t>“</a:t>
            </a:r>
            <a:r>
              <a:rPr lang="en-US" sz="2800" spc="-100" dirty="0">
                <a:solidFill>
                  <a:srgbClr val="C00000"/>
                </a:solidFill>
                <a:latin typeface="Kalinga" pitchFamily="34" charset="0"/>
                <a:cs typeface="Kalinga" pitchFamily="34" charset="0"/>
              </a:rPr>
              <a:t>Not</a:t>
            </a:r>
            <a:r>
              <a:rPr lang="en-US" sz="2800" spc="-100" dirty="0">
                <a:solidFill>
                  <a:schemeClr val="tx1"/>
                </a:solidFill>
                <a:latin typeface="Kalinga" pitchFamily="34" charset="0"/>
                <a:cs typeface="Kalinga" pitchFamily="34" charset="0"/>
              </a:rPr>
              <a:t> </a:t>
            </a:r>
            <a:r>
              <a:rPr lang="en-US" sz="2800" spc="-100" dirty="0">
                <a:solidFill>
                  <a:srgbClr val="C00000"/>
                </a:solidFill>
                <a:latin typeface="Kalinga" pitchFamily="34" charset="0"/>
                <a:cs typeface="Kalinga" pitchFamily="34" charset="0"/>
              </a:rPr>
              <a:t>all</a:t>
            </a:r>
            <a:r>
              <a:rPr lang="en-US" sz="2800" spc="-100" dirty="0">
                <a:solidFill>
                  <a:schemeClr val="tx1"/>
                </a:solidFill>
                <a:latin typeface="Kalinga" pitchFamily="34" charset="0"/>
                <a:cs typeface="Kalinga" pitchFamily="34" charset="0"/>
              </a:rPr>
              <a:t> the information comes </a:t>
            </a:r>
            <a:r>
              <a:rPr lang="en-US" sz="2800" spc="-100" dirty="0">
                <a:solidFill>
                  <a:srgbClr val="C00000"/>
                </a:solidFill>
                <a:latin typeface="Kalinga" pitchFamily="34" charset="0"/>
                <a:cs typeface="Kalinga" pitchFamily="34" charset="0"/>
              </a:rPr>
              <a:t>from Twitter</a:t>
            </a:r>
            <a:r>
              <a:rPr lang="en-US" sz="2800" spc="-100" dirty="0">
                <a:solidFill>
                  <a:schemeClr val="tx1"/>
                </a:solidFill>
                <a:latin typeface="Kalinga" pitchFamily="34" charset="0"/>
                <a:cs typeface="Kalinga" pitchFamily="34" charset="0"/>
              </a:rPr>
              <a:t>. There’s a lot of people </a:t>
            </a:r>
            <a:r>
              <a:rPr lang="en-US" sz="2800" spc="-100" dirty="0" smtClean="0">
                <a:solidFill>
                  <a:schemeClr val="tx1"/>
                </a:solidFill>
                <a:latin typeface="Kalinga" pitchFamily="34" charset="0"/>
                <a:cs typeface="Kalinga" pitchFamily="34" charset="0"/>
              </a:rPr>
              <a:t>who </a:t>
            </a:r>
            <a:r>
              <a:rPr lang="en-US" sz="2800" spc="-100" dirty="0">
                <a:solidFill>
                  <a:schemeClr val="tx1"/>
                </a:solidFill>
                <a:latin typeface="Kalinga" pitchFamily="34" charset="0"/>
                <a:cs typeface="Kalinga" pitchFamily="34" charset="0"/>
              </a:rPr>
              <a:t>know what I </a:t>
            </a:r>
            <a:r>
              <a:rPr lang="en-US" sz="2800" spc="-100" dirty="0" smtClean="0">
                <a:solidFill>
                  <a:schemeClr val="tx1"/>
                </a:solidFill>
                <a:latin typeface="Kalinga" pitchFamily="34" charset="0"/>
                <a:cs typeface="Kalinga" pitchFamily="34" charset="0"/>
              </a:rPr>
              <a:t>do. </a:t>
            </a:r>
            <a:r>
              <a:rPr lang="en-US" sz="2800" spc="-100" dirty="0" smtClean="0">
                <a:solidFill>
                  <a:schemeClr val="bg1">
                    <a:lumMod val="50000"/>
                  </a:schemeClr>
                </a:solidFill>
                <a:latin typeface="Kalinga" pitchFamily="34" charset="0"/>
                <a:cs typeface="Kalinga" pitchFamily="34" charset="0"/>
              </a:rPr>
              <a:t>They</a:t>
            </a:r>
            <a:r>
              <a:rPr lang="en-US" sz="2800" spc="-100" dirty="0" smtClean="0">
                <a:solidFill>
                  <a:schemeClr val="tx1"/>
                </a:solidFill>
                <a:latin typeface="Kalinga" pitchFamily="34" charset="0"/>
                <a:cs typeface="Kalinga" pitchFamily="34" charset="0"/>
              </a:rPr>
              <a:t> </a:t>
            </a:r>
            <a:r>
              <a:rPr lang="en-US" sz="2800" spc="-100" dirty="0">
                <a:solidFill>
                  <a:schemeClr val="tx1"/>
                </a:solidFill>
                <a:latin typeface="Kalinga" pitchFamily="34" charset="0"/>
                <a:cs typeface="Kalinga" pitchFamily="34" charset="0"/>
              </a:rPr>
              <a:t>have my number and </a:t>
            </a:r>
            <a:r>
              <a:rPr lang="en-US" sz="2800" spc="-100" dirty="0" smtClean="0">
                <a:solidFill>
                  <a:schemeClr val="tx1"/>
                </a:solidFill>
                <a:latin typeface="Kalinga" pitchFamily="34" charset="0"/>
                <a:cs typeface="Kalinga" pitchFamily="34" charset="0"/>
              </a:rPr>
              <a:t>they </a:t>
            </a:r>
            <a:r>
              <a:rPr lang="en-US" sz="2800" spc="-100" dirty="0" smtClean="0">
                <a:solidFill>
                  <a:srgbClr val="C00000"/>
                </a:solidFill>
                <a:latin typeface="Kalinga" pitchFamily="34" charset="0"/>
                <a:cs typeface="Kalinga" pitchFamily="34" charset="0"/>
              </a:rPr>
              <a:t>call me</a:t>
            </a:r>
            <a:r>
              <a:rPr lang="en-US" sz="2800" spc="-100" dirty="0" smtClean="0">
                <a:solidFill>
                  <a:schemeClr val="tx1"/>
                </a:solidFill>
                <a:latin typeface="Kalinga" pitchFamily="34" charset="0"/>
                <a:cs typeface="Kalinga" pitchFamily="34" charset="0"/>
              </a:rPr>
              <a:t>… </a:t>
            </a:r>
            <a:r>
              <a:rPr lang="en-US" sz="2800" spc="-100" dirty="0">
                <a:solidFill>
                  <a:schemeClr val="tx1"/>
                </a:solidFill>
                <a:latin typeface="Kalinga" pitchFamily="34" charset="0"/>
                <a:cs typeface="Kalinga" pitchFamily="34" charset="0"/>
              </a:rPr>
              <a:t>they </a:t>
            </a:r>
            <a:r>
              <a:rPr lang="en-US" sz="2800" spc="-100" dirty="0" smtClean="0">
                <a:solidFill>
                  <a:schemeClr val="tx1"/>
                </a:solidFill>
                <a:latin typeface="Kalinga" pitchFamily="34" charset="0"/>
                <a:cs typeface="Kalinga" pitchFamily="34" charset="0"/>
              </a:rPr>
              <a:t>are 100</a:t>
            </a:r>
            <a:r>
              <a:rPr lang="en-US" sz="2800" spc="-100" dirty="0">
                <a:solidFill>
                  <a:schemeClr val="tx1"/>
                </a:solidFill>
                <a:latin typeface="Kalinga" pitchFamily="34" charset="0"/>
                <a:cs typeface="Kalinga" pitchFamily="34" charset="0"/>
              </a:rPr>
              <a:t>% citizens.”</a:t>
            </a:r>
          </a:p>
        </p:txBody>
      </p:sp>
      <p:sp>
        <p:nvSpPr>
          <p:cNvPr id="20" name="Rectangle 19"/>
          <p:cNvSpPr/>
          <p:nvPr/>
        </p:nvSpPr>
        <p:spPr>
          <a:xfrm>
            <a:off x="5802312" y="2254249"/>
            <a:ext cx="3505200" cy="2905091"/>
          </a:xfrm>
          <a:prstGeom prst="rect">
            <a:avLst/>
          </a:prstGeom>
          <a:solidFill>
            <a:srgbClr val="FFFFFF">
              <a:alpha val="89804"/>
            </a:srgbClr>
          </a:solidFill>
        </p:spPr>
        <p:txBody>
          <a:bodyPr wrap="square">
            <a:spAutoFit/>
          </a:bodyPr>
          <a:lstStyle/>
          <a:p>
            <a:pPr algn="ctr"/>
            <a:r>
              <a:rPr lang="en-US" sz="2800" spc="-100" dirty="0">
                <a:solidFill>
                  <a:schemeClr val="tx1"/>
                </a:solidFill>
                <a:latin typeface="Kalinga" pitchFamily="34" charset="0"/>
                <a:cs typeface="Kalinga" pitchFamily="34" charset="0"/>
              </a:rPr>
              <a:t>“Most of the information is </a:t>
            </a:r>
            <a:r>
              <a:rPr lang="en-US" sz="2800" spc="-100" dirty="0" smtClean="0">
                <a:solidFill>
                  <a:schemeClr val="tx1"/>
                </a:solidFill>
                <a:latin typeface="Kalinga" pitchFamily="34" charset="0"/>
                <a:cs typeface="Kalinga" pitchFamily="34" charset="0"/>
              </a:rPr>
              <a:t>from </a:t>
            </a:r>
            <a:r>
              <a:rPr lang="en-US" sz="2800" spc="-100" dirty="0">
                <a:solidFill>
                  <a:srgbClr val="C00000"/>
                </a:solidFill>
                <a:latin typeface="Kalinga" pitchFamily="34" charset="0"/>
                <a:cs typeface="Kalinga" pitchFamily="34" charset="0"/>
              </a:rPr>
              <a:t>los tuiteros</a:t>
            </a:r>
            <a:r>
              <a:rPr lang="en-US" sz="2800" spc="-100" dirty="0">
                <a:solidFill>
                  <a:schemeClr val="tx1"/>
                </a:solidFill>
                <a:latin typeface="Kalinga" pitchFamily="34" charset="0"/>
                <a:cs typeface="Kalinga" pitchFamily="34" charset="0"/>
              </a:rPr>
              <a:t>, my </a:t>
            </a:r>
            <a:r>
              <a:rPr lang="en-US" sz="2800" spc="-100" dirty="0">
                <a:solidFill>
                  <a:srgbClr val="C00000"/>
                </a:solidFill>
                <a:latin typeface="Kalinga" pitchFamily="34" charset="0"/>
                <a:cs typeface="Kalinga" pitchFamily="34" charset="0"/>
              </a:rPr>
              <a:t>followers</a:t>
            </a:r>
            <a:r>
              <a:rPr lang="en-US" sz="2800" spc="-100" dirty="0">
                <a:solidFill>
                  <a:schemeClr val="tx1"/>
                </a:solidFill>
                <a:latin typeface="Kalinga" pitchFamily="34" charset="0"/>
                <a:cs typeface="Kalinga" pitchFamily="34" charset="0"/>
              </a:rPr>
              <a:t>. In other </a:t>
            </a:r>
            <a:r>
              <a:rPr lang="en-US" sz="2800" spc="-100" dirty="0" smtClean="0">
                <a:solidFill>
                  <a:schemeClr val="tx1"/>
                </a:solidFill>
                <a:latin typeface="Kalinga" pitchFamily="34" charset="0"/>
                <a:cs typeface="Kalinga" pitchFamily="34" charset="0"/>
              </a:rPr>
              <a:t>cases, </a:t>
            </a:r>
            <a:r>
              <a:rPr lang="en-US" sz="2800" spc="-100" dirty="0">
                <a:solidFill>
                  <a:schemeClr val="tx1"/>
                </a:solidFill>
                <a:latin typeface="Kalinga" pitchFamily="34" charset="0"/>
                <a:cs typeface="Kalinga" pitchFamily="34" charset="0"/>
              </a:rPr>
              <a:t>it’s the </a:t>
            </a:r>
            <a:r>
              <a:rPr lang="en-US" sz="2800" spc="-100" dirty="0">
                <a:solidFill>
                  <a:srgbClr val="C00000"/>
                </a:solidFill>
                <a:latin typeface="Kalinga" pitchFamily="34" charset="0"/>
                <a:cs typeface="Kalinga" pitchFamily="34" charset="0"/>
              </a:rPr>
              <a:t>reporters</a:t>
            </a:r>
            <a:r>
              <a:rPr lang="en-US" sz="2800" spc="-100" dirty="0">
                <a:solidFill>
                  <a:schemeClr val="tx1"/>
                </a:solidFill>
                <a:latin typeface="Kalinga" pitchFamily="34" charset="0"/>
                <a:cs typeface="Kalinga" pitchFamily="34" charset="0"/>
              </a:rPr>
              <a:t> on </a:t>
            </a:r>
            <a:r>
              <a:rPr lang="en-US" sz="2800" spc="-100" dirty="0" smtClean="0">
                <a:solidFill>
                  <a:schemeClr val="tx1"/>
                </a:solidFill>
                <a:latin typeface="Kalinga" pitchFamily="34" charset="0"/>
                <a:cs typeface="Kalinga" pitchFamily="34" charset="0"/>
              </a:rPr>
              <a:t>TV, </a:t>
            </a:r>
            <a:r>
              <a:rPr lang="en-US" sz="2800" spc="-100" dirty="0">
                <a:solidFill>
                  <a:schemeClr val="tx1"/>
                </a:solidFill>
                <a:latin typeface="Kalinga" pitchFamily="34" charset="0"/>
                <a:cs typeface="Kalinga" pitchFamily="34" charset="0"/>
              </a:rPr>
              <a:t>local </a:t>
            </a:r>
            <a:r>
              <a:rPr lang="en-US" sz="2800" spc="-100" dirty="0" smtClean="0">
                <a:solidFill>
                  <a:schemeClr val="tx1"/>
                </a:solidFill>
                <a:latin typeface="Kalinga" pitchFamily="34" charset="0"/>
                <a:cs typeface="Kalinga" pitchFamily="34" charset="0"/>
              </a:rPr>
              <a:t>news...”</a:t>
            </a:r>
            <a:endParaRPr lang="en-US" sz="2800" spc="-100" dirty="0">
              <a:solidFill>
                <a:schemeClr val="tx1"/>
              </a:solidFill>
              <a:latin typeface="Kalinga" pitchFamily="34" charset="0"/>
              <a:cs typeface="Kalinga" pitchFamily="34" charset="0"/>
            </a:endParaRPr>
          </a:p>
        </p:txBody>
      </p:sp>
    </p:spTree>
    <p:extLst>
      <p:ext uri="{BB962C8B-B14F-4D97-AF65-F5344CB8AC3E}">
        <p14:creationId xmlns:p14="http://schemas.microsoft.com/office/powerpoint/2010/main" val="186932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39x360_1317011682_report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4237"/>
            <a:ext cx="10080625" cy="567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80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inapcache.boston.com/universal/site_graphics/blogs/bigpicture/mexico_drug_war_2011/bp3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340" y="0"/>
            <a:ext cx="10114641" cy="75539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5478" y="371840"/>
            <a:ext cx="5877834" cy="664797"/>
          </a:xfrm>
          <a:prstGeom prst="rect">
            <a:avLst/>
          </a:prstGeom>
          <a:solidFill>
            <a:srgbClr val="FFFFFF">
              <a:alpha val="89804"/>
            </a:srgbClr>
          </a:solidFill>
        </p:spPr>
        <p:txBody>
          <a:bodyPr wrap="square" rtlCol="0">
            <a:spAutoFit/>
          </a:bodyPr>
          <a:lstStyle/>
          <a:p>
            <a:r>
              <a:rPr lang="en-US" sz="4000" dirty="0" smtClean="0">
                <a:solidFill>
                  <a:schemeClr val="tx1"/>
                </a:solidFill>
                <a:latin typeface="Kalinga" pitchFamily="34" charset="0"/>
                <a:cs typeface="Kalinga" pitchFamily="34" charset="0"/>
              </a:rPr>
              <a:t>Mexican Drug War</a:t>
            </a:r>
            <a:endParaRPr lang="en-US" sz="4000" dirty="0">
              <a:solidFill>
                <a:schemeClr val="tx1"/>
              </a:solidFill>
              <a:latin typeface="Kalinga" pitchFamily="34" charset="0"/>
              <a:cs typeface="Kalinga" pitchFamily="34" charset="0"/>
            </a:endParaRPr>
          </a:p>
        </p:txBody>
      </p:sp>
      <p:sp>
        <p:nvSpPr>
          <p:cNvPr id="6" name="Rectangle 5"/>
          <p:cNvSpPr/>
          <p:nvPr/>
        </p:nvSpPr>
        <p:spPr>
          <a:xfrm>
            <a:off x="11112" y="7317261"/>
            <a:ext cx="1170513" cy="223523"/>
          </a:xfrm>
          <a:prstGeom prst="rect">
            <a:avLst/>
          </a:prstGeom>
        </p:spPr>
        <p:txBody>
          <a:bodyPr wrap="none">
            <a:spAutoFit/>
          </a:bodyPr>
          <a:lstStyle/>
          <a:p>
            <a:r>
              <a:rPr lang="en-US" sz="900" dirty="0">
                <a:latin typeface="Kalinga" pitchFamily="34" charset="0"/>
                <a:cs typeface="Kalinga" pitchFamily="34" charset="0"/>
              </a:rPr>
              <a:t>©</a:t>
            </a:r>
            <a:r>
              <a:rPr lang="en-US" sz="900" dirty="0" err="1">
                <a:latin typeface="Kalinga" pitchFamily="34" charset="0"/>
                <a:cs typeface="Kalinga" pitchFamily="34" charset="0"/>
              </a:rPr>
              <a:t>Nadav</a:t>
            </a:r>
            <a:r>
              <a:rPr lang="en-US" sz="900" dirty="0">
                <a:latin typeface="Kalinga" pitchFamily="34" charset="0"/>
                <a:cs typeface="Kalinga" pitchFamily="34" charset="0"/>
              </a:rPr>
              <a:t> </a:t>
            </a:r>
            <a:r>
              <a:rPr lang="en-US" sz="900" dirty="0" err="1">
                <a:latin typeface="Kalinga" pitchFamily="34" charset="0"/>
                <a:cs typeface="Kalinga" pitchFamily="34" charset="0"/>
              </a:rPr>
              <a:t>Neuhaus</a:t>
            </a:r>
            <a:endParaRPr lang="en-US" sz="900" dirty="0">
              <a:effectLst>
                <a:outerShdw blurRad="38100" dist="38100" dir="2700000" algn="tl">
                  <a:srgbClr val="000000">
                    <a:alpha val="43137"/>
                  </a:srgbClr>
                </a:outerShdw>
              </a:effectLst>
              <a:latin typeface="Kalinga" pitchFamily="34" charset="0"/>
              <a:cs typeface="Kalinga" pitchFamily="34" charset="0"/>
            </a:endParaRPr>
          </a:p>
        </p:txBody>
      </p:sp>
      <p:sp>
        <p:nvSpPr>
          <p:cNvPr id="7" name="TextBox 6"/>
          <p:cNvSpPr txBox="1"/>
          <p:nvPr/>
        </p:nvSpPr>
        <p:spPr>
          <a:xfrm>
            <a:off x="2906713" y="1798637"/>
            <a:ext cx="4495800" cy="1122743"/>
          </a:xfrm>
          <a:prstGeom prst="rect">
            <a:avLst/>
          </a:prstGeom>
          <a:solidFill>
            <a:srgbClr val="FFFFFF">
              <a:alpha val="89804"/>
            </a:srgbClr>
          </a:solidFill>
        </p:spPr>
        <p:txBody>
          <a:bodyPr wrap="square" rtlCol="0">
            <a:spAutoFit/>
          </a:bodyPr>
          <a:lstStyle/>
          <a:p>
            <a:r>
              <a:rPr lang="en-US" sz="3600" dirty="0" smtClean="0">
                <a:solidFill>
                  <a:schemeClr val="tx1"/>
                </a:solidFill>
                <a:latin typeface="Kalinga" pitchFamily="34" charset="0"/>
                <a:cs typeface="Kalinga" pitchFamily="34" charset="0"/>
              </a:rPr>
              <a:t>~60,000 deaths</a:t>
            </a:r>
            <a:r>
              <a:rPr lang="en-US" sz="2800" baseline="50000" dirty="0" smtClean="0">
                <a:solidFill>
                  <a:schemeClr val="tx1"/>
                </a:solidFill>
                <a:latin typeface="Kalinga" pitchFamily="34" charset="0"/>
                <a:cs typeface="Kalinga" pitchFamily="34" charset="0"/>
              </a:rPr>
              <a:t>1</a:t>
            </a:r>
            <a:endParaRPr lang="en-US" sz="3600" baseline="50000" dirty="0" smtClean="0">
              <a:solidFill>
                <a:schemeClr val="tx1"/>
              </a:solidFill>
              <a:latin typeface="Kalinga" pitchFamily="34" charset="0"/>
              <a:cs typeface="Kalinga" pitchFamily="34" charset="0"/>
            </a:endParaRPr>
          </a:p>
          <a:p>
            <a:r>
              <a:rPr lang="en-US" sz="3600" dirty="0" smtClean="0">
                <a:solidFill>
                  <a:schemeClr val="tx1"/>
                </a:solidFill>
                <a:latin typeface="Kalinga" pitchFamily="34" charset="0"/>
                <a:cs typeface="Kalinga" pitchFamily="34" charset="0"/>
              </a:rPr>
              <a:t>~230,000 displaced</a:t>
            </a:r>
            <a:r>
              <a:rPr lang="en-US" sz="3200" baseline="50000" dirty="0" smtClean="0">
                <a:solidFill>
                  <a:schemeClr val="tx1"/>
                </a:solidFill>
                <a:latin typeface="Kalinga" pitchFamily="34" charset="0"/>
                <a:cs typeface="Kalinga" pitchFamily="34" charset="0"/>
              </a:rPr>
              <a:t>2</a:t>
            </a:r>
            <a:endParaRPr lang="en-US" sz="3600" baseline="30000" dirty="0">
              <a:solidFill>
                <a:schemeClr val="tx1"/>
              </a:solidFill>
              <a:latin typeface="Kalinga" pitchFamily="34" charset="0"/>
              <a:cs typeface="Kalinga" pitchFamily="34" charset="0"/>
            </a:endParaRPr>
          </a:p>
        </p:txBody>
      </p:sp>
      <p:sp>
        <p:nvSpPr>
          <p:cNvPr id="3" name="TextBox 2"/>
          <p:cNvSpPr txBox="1"/>
          <p:nvPr/>
        </p:nvSpPr>
        <p:spPr>
          <a:xfrm>
            <a:off x="4430713" y="6866215"/>
            <a:ext cx="5649912" cy="693460"/>
          </a:xfrm>
          <a:prstGeom prst="rect">
            <a:avLst/>
          </a:prstGeom>
          <a:noFill/>
        </p:spPr>
        <p:txBody>
          <a:bodyPr wrap="square" rtlCol="0">
            <a:spAutoFit/>
          </a:bodyPr>
          <a:lstStyle/>
          <a:p>
            <a:pPr algn="r">
              <a:buClr>
                <a:schemeClr val="bg1"/>
              </a:buClr>
            </a:pPr>
            <a:r>
              <a:rPr lang="en-US" sz="1400" baseline="30000" dirty="0" smtClean="0"/>
              <a:t>1 </a:t>
            </a:r>
            <a:r>
              <a:rPr lang="en-US" sz="1400" dirty="0" err="1" smtClean="0"/>
              <a:t>Semanario</a:t>
            </a:r>
            <a:r>
              <a:rPr lang="en-US" sz="1400" dirty="0" smtClean="0"/>
              <a:t> </a:t>
            </a:r>
            <a:r>
              <a:rPr lang="en-US" sz="1400" dirty="0"/>
              <a:t>Zeta, </a:t>
            </a:r>
            <a:r>
              <a:rPr lang="en-US" sz="1400" dirty="0" smtClean="0"/>
              <a:t>Dec 12, 2011, </a:t>
            </a:r>
          </a:p>
          <a:p>
            <a:pPr algn="r">
              <a:buClr>
                <a:schemeClr val="bg1"/>
              </a:buClr>
            </a:pPr>
            <a:r>
              <a:rPr lang="en-US" sz="1400" baseline="30000" dirty="0" smtClean="0"/>
              <a:t>2 </a:t>
            </a:r>
            <a:r>
              <a:rPr lang="en-US" sz="1400" dirty="0" smtClean="0"/>
              <a:t>Internal </a:t>
            </a:r>
            <a:r>
              <a:rPr lang="en-US" sz="1400" dirty="0"/>
              <a:t>Displacement Monitoring Centre, </a:t>
            </a:r>
            <a:r>
              <a:rPr lang="en-US" sz="1400" dirty="0" smtClean="0"/>
              <a:t>2011,</a:t>
            </a:r>
          </a:p>
          <a:p>
            <a:pPr algn="r">
              <a:buClr>
                <a:schemeClr val="bg1"/>
              </a:buClr>
            </a:pPr>
            <a:r>
              <a:rPr lang="en-US" sz="1400" baseline="30000" dirty="0" smtClean="0"/>
              <a:t>3 </a:t>
            </a:r>
            <a:r>
              <a:rPr lang="en-US" sz="1400" dirty="0" smtClean="0"/>
              <a:t>Diego Valle with Official Numbers from PGR, SINAIS, INEGO.</a:t>
            </a:r>
          </a:p>
        </p:txBody>
      </p:sp>
      <p:sp>
        <p:nvSpPr>
          <p:cNvPr id="4" name="TextBox 3"/>
          <p:cNvSpPr txBox="1"/>
          <p:nvPr/>
        </p:nvSpPr>
        <p:spPr>
          <a:xfrm>
            <a:off x="8473017" y="3953988"/>
            <a:ext cx="246668" cy="238142"/>
          </a:xfrm>
          <a:prstGeom prst="rect">
            <a:avLst/>
          </a:prstGeom>
          <a:noFill/>
        </p:spPr>
        <p:txBody>
          <a:bodyPr wrap="square" rtlCol="0">
            <a:spAutoFit/>
          </a:bodyPr>
          <a:lstStyle/>
          <a:p>
            <a:r>
              <a:rPr lang="en-US" sz="1000" dirty="0" smtClean="0">
                <a:solidFill>
                  <a:schemeClr val="tx1"/>
                </a:solidFill>
                <a:latin typeface="+mj-lt"/>
                <a:ea typeface="KaiTi" pitchFamily="49" charset="-122"/>
                <a:cs typeface="Kalinga" pitchFamily="34" charset="0"/>
              </a:rPr>
              <a:t>3</a:t>
            </a:r>
            <a:endParaRPr lang="en-US" sz="1200" dirty="0">
              <a:solidFill>
                <a:schemeClr val="tx1"/>
              </a:solidFill>
              <a:latin typeface="+mj-lt"/>
              <a:ea typeface="KaiTi" pitchFamily="49" charset="-122"/>
              <a:cs typeface="Kalinga" pitchFamily="34" charset="0"/>
            </a:endParaRPr>
          </a:p>
        </p:txBody>
      </p:sp>
      <p:pic>
        <p:nvPicPr>
          <p:cNvPr id="4101"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82912" y="3142567"/>
            <a:ext cx="6227982" cy="323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971086" y="3094037"/>
            <a:ext cx="269626" cy="349968"/>
          </a:xfrm>
          <a:prstGeom prst="rect">
            <a:avLst/>
          </a:prstGeom>
        </p:spPr>
        <p:txBody>
          <a:bodyPr wrap="none">
            <a:spAutoFit/>
          </a:bodyPr>
          <a:lstStyle/>
          <a:p>
            <a:r>
              <a:rPr lang="en-US" baseline="30000" dirty="0">
                <a:solidFill>
                  <a:schemeClr val="tx1"/>
                </a:solidFill>
              </a:rPr>
              <a:t>3</a:t>
            </a:r>
            <a:endParaRPr lang="en-US" dirty="0">
              <a:solidFill>
                <a:schemeClr val="tx1"/>
              </a:solidFill>
            </a:endParaRPr>
          </a:p>
        </p:txBody>
      </p:sp>
      <p:sp>
        <p:nvSpPr>
          <p:cNvPr id="10" name="TextBox 9"/>
          <p:cNvSpPr txBox="1"/>
          <p:nvPr/>
        </p:nvSpPr>
        <p:spPr>
          <a:xfrm>
            <a:off x="5078863" y="3473195"/>
            <a:ext cx="1763713" cy="493084"/>
          </a:xfrm>
          <a:prstGeom prst="rect">
            <a:avLst/>
          </a:prstGeom>
          <a:noFill/>
        </p:spPr>
        <p:txBody>
          <a:bodyPr wrap="square" rtlCol="0">
            <a:spAutoFit/>
          </a:bodyPr>
          <a:lstStyle/>
          <a:p>
            <a:r>
              <a:rPr lang="en-US" sz="1400" dirty="0" smtClean="0">
                <a:solidFill>
                  <a:schemeClr val="tx1"/>
                </a:solidFill>
              </a:rPr>
              <a:t>Calder</a:t>
            </a:r>
            <a:r>
              <a:rPr lang="es-MX" sz="1400" dirty="0" err="1" smtClean="0">
                <a:solidFill>
                  <a:schemeClr val="tx1"/>
                </a:solidFill>
              </a:rPr>
              <a:t>ón</a:t>
            </a:r>
            <a:r>
              <a:rPr lang="es-MX" sz="1400" dirty="0" smtClean="0">
                <a:solidFill>
                  <a:schemeClr val="tx1"/>
                </a:solidFill>
              </a:rPr>
              <a:t> </a:t>
            </a:r>
            <a:r>
              <a:rPr lang="es-MX" sz="1400" dirty="0" err="1" smtClean="0">
                <a:solidFill>
                  <a:schemeClr val="tx1"/>
                </a:solidFill>
              </a:rPr>
              <a:t>Administration</a:t>
            </a:r>
            <a:endParaRPr lang="en-US" sz="1400" dirty="0">
              <a:solidFill>
                <a:schemeClr val="tx1"/>
              </a:solidFill>
            </a:endParaRPr>
          </a:p>
        </p:txBody>
      </p:sp>
    </p:spTree>
    <p:extLst>
      <p:ext uri="{BB962C8B-B14F-4D97-AF65-F5344CB8AC3E}">
        <p14:creationId xmlns:p14="http://schemas.microsoft.com/office/powerpoint/2010/main" val="394526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WVQh11l9L44/Tl_Lr5wpRjI/AAAAAAAAL7M/gn1X5U0wtPQ/s1600/Gilberto%2BMarti%25CC%2581nez%2BVera%2By%2BMari%25CC%2581a%2Bde%2BJesu%25CC%2581s%2BBravo%2BPago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0080625" cy="756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36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712" y="655637"/>
            <a:ext cx="7010400" cy="3355214"/>
          </a:xfrm>
          <a:prstGeom prst="rect">
            <a:avLst/>
          </a:prstGeom>
          <a:noFill/>
        </p:spPr>
        <p:txBody>
          <a:bodyPr wrap="square">
            <a:spAutoFit/>
          </a:bodyPr>
          <a:lstStyle/>
          <a:p>
            <a:pPr>
              <a:buClr>
                <a:schemeClr val="bg1"/>
              </a:buClr>
            </a:pPr>
            <a:r>
              <a:rPr lang="es-MX" sz="3600" dirty="0" err="1" smtClean="0">
                <a:solidFill>
                  <a:schemeClr val="tx1"/>
                </a:solidFill>
                <a:latin typeface="Kalinga" pitchFamily="34" charset="0"/>
                <a:ea typeface="KaiTi" pitchFamily="49" charset="-122"/>
                <a:cs typeface="Kalinga" pitchFamily="34" charset="0"/>
              </a:rPr>
              <a:t>Outline</a:t>
            </a:r>
            <a:endParaRPr lang="es-MX" sz="3600" dirty="0">
              <a:solidFill>
                <a:schemeClr val="tx1"/>
              </a:solidFill>
              <a:latin typeface="Kalinga" pitchFamily="34" charset="0"/>
              <a:ea typeface="KaiTi" pitchFamily="49" charset="-122"/>
              <a:cs typeface="Kalinga" pitchFamily="34" charset="0"/>
            </a:endParaRPr>
          </a:p>
          <a:p>
            <a:pPr>
              <a:buClr>
                <a:schemeClr val="bg1"/>
              </a:buClr>
            </a:pPr>
            <a:endParaRPr lang="es-MX" sz="3200" dirty="0" smtClean="0">
              <a:solidFill>
                <a:schemeClr val="tx1"/>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Mexican</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Drug</a:t>
            </a:r>
            <a:r>
              <a:rPr lang="es-MX" sz="3200" dirty="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War</a:t>
            </a:r>
            <a:endParaRPr lang="es-MX" sz="3200" dirty="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a:solidFill>
                  <a:schemeClr val="bg1">
                    <a:lumMod val="75000"/>
                  </a:schemeClr>
                </a:solidFill>
                <a:latin typeface="Kalinga" pitchFamily="34" charset="0"/>
                <a:ea typeface="KaiTi" pitchFamily="49" charset="-122"/>
                <a:cs typeface="Kalinga" pitchFamily="34" charset="0"/>
              </a:rPr>
              <a:t>Information</a:t>
            </a:r>
            <a:r>
              <a:rPr lang="es-MX" sz="3200" dirty="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War</a:t>
            </a:r>
            <a:endParaRPr lang="es-MX" sz="3200" dirty="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Tweeting</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smtClean="0">
                <a:solidFill>
                  <a:schemeClr val="bg1">
                    <a:lumMod val="75000"/>
                  </a:schemeClr>
                </a:solidFill>
                <a:latin typeface="Kalinga" pitchFamily="34" charset="0"/>
                <a:ea typeface="KaiTi" pitchFamily="49" charset="-122"/>
                <a:cs typeface="Kalinga" pitchFamily="34" charset="0"/>
              </a:rPr>
              <a:t>the</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W</a:t>
            </a:r>
            <a:r>
              <a:rPr lang="es-MX" sz="3200" dirty="0" err="1" smtClean="0">
                <a:solidFill>
                  <a:schemeClr val="bg1">
                    <a:lumMod val="75000"/>
                  </a:schemeClr>
                </a:solidFill>
                <a:latin typeface="Kalinga" pitchFamily="34" charset="0"/>
                <a:ea typeface="KaiTi" pitchFamily="49" charset="-122"/>
                <a:cs typeface="Kalinga" pitchFamily="34" charset="0"/>
              </a:rPr>
              <a:t>ar</a:t>
            </a:r>
            <a:endParaRPr lang="es-MX" sz="3200" dirty="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a:solidFill>
                  <a:schemeClr val="bg1">
                    <a:lumMod val="75000"/>
                  </a:schemeClr>
                </a:solidFill>
                <a:latin typeface="Kalinga" pitchFamily="34" charset="0"/>
                <a:ea typeface="KaiTi" pitchFamily="49" charset="-122"/>
                <a:cs typeface="Kalinga" pitchFamily="34" charset="0"/>
              </a:rPr>
              <a:t>Citizen</a:t>
            </a:r>
            <a:r>
              <a:rPr lang="es-MX" sz="3200" dirty="0">
                <a:solidFill>
                  <a:schemeClr val="bg1">
                    <a:lumMod val="75000"/>
                  </a:schemeClr>
                </a:solidFill>
                <a:latin typeface="Kalinga" pitchFamily="34" charset="0"/>
                <a:ea typeface="KaiTi" pitchFamily="49" charset="-122"/>
                <a:cs typeface="Kalinga" pitchFamily="34" charset="0"/>
              </a:rPr>
              <a:t> </a:t>
            </a:r>
            <a:r>
              <a:rPr lang="es-MX" sz="3200" dirty="0" smtClean="0">
                <a:solidFill>
                  <a:schemeClr val="bg1">
                    <a:lumMod val="75000"/>
                  </a:schemeClr>
                </a:solidFill>
                <a:latin typeface="Kalinga" pitchFamily="34" charset="0"/>
                <a:ea typeface="KaiTi" pitchFamily="49" charset="-122"/>
                <a:cs typeface="Kalinga" pitchFamily="34" charset="0"/>
              </a:rPr>
              <a:t>News </a:t>
            </a:r>
            <a:r>
              <a:rPr lang="es-MX" sz="3200" dirty="0" err="1" smtClean="0">
                <a:solidFill>
                  <a:schemeClr val="bg1">
                    <a:lumMod val="75000"/>
                  </a:schemeClr>
                </a:solidFill>
                <a:latin typeface="Kalinga" pitchFamily="34" charset="0"/>
                <a:ea typeface="KaiTi" pitchFamily="49" charset="-122"/>
                <a:cs typeface="Kalinga" pitchFamily="34" charset="0"/>
              </a:rPr>
              <a:t>Curators</a:t>
            </a:r>
            <a:endParaRPr lang="es-MX" sz="3200" dirty="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rgbClr val="C00000"/>
                </a:solidFill>
                <a:latin typeface="Kalinga" pitchFamily="34" charset="0"/>
                <a:ea typeface="KaiTi" pitchFamily="49" charset="-122"/>
                <a:cs typeface="Kalinga" pitchFamily="34" charset="0"/>
              </a:rPr>
              <a:t>Conclusions</a:t>
            </a:r>
            <a:endParaRPr lang="es-MX" sz="3200" dirty="0" smtClean="0">
              <a:solidFill>
                <a:srgbClr val="C00000"/>
              </a:solidFill>
              <a:latin typeface="Kalinga" pitchFamily="34" charset="0"/>
              <a:ea typeface="KaiTi" pitchFamily="49" charset="-122"/>
              <a:cs typeface="Kalinga" pitchFamily="34" charset="0"/>
            </a:endParaRPr>
          </a:p>
        </p:txBody>
      </p:sp>
    </p:spTree>
    <p:extLst>
      <p:ext uri="{BB962C8B-B14F-4D97-AF65-F5344CB8AC3E}">
        <p14:creationId xmlns:p14="http://schemas.microsoft.com/office/powerpoint/2010/main" val="3138699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4112" y="1260058"/>
            <a:ext cx="7315200" cy="5016758"/>
          </a:xfrm>
          <a:prstGeom prst="rect">
            <a:avLst/>
          </a:prstGeom>
          <a:noFill/>
        </p:spPr>
        <p:txBody>
          <a:bodyPr wrap="square" rtlCol="0" anchor="ctr">
            <a:spAutoFit/>
          </a:bodyPr>
          <a:lstStyle/>
          <a:p>
            <a:pPr>
              <a:lnSpc>
                <a:spcPct val="100000"/>
              </a:lnSpc>
            </a:pPr>
            <a:r>
              <a:rPr lang="en-US" sz="3200" dirty="0" smtClean="0">
                <a:solidFill>
                  <a:srgbClr val="C00000"/>
                </a:solidFill>
                <a:latin typeface="Kalinga" pitchFamily="34" charset="0"/>
                <a:cs typeface="Kalinga" pitchFamily="34" charset="0"/>
              </a:rPr>
              <a:t>Conclusions</a:t>
            </a:r>
            <a:endParaRPr lang="en-US" sz="3200" dirty="0" smtClean="0">
              <a:solidFill>
                <a:schemeClr val="tx1"/>
              </a:solidFill>
              <a:latin typeface="Kalinga" pitchFamily="34" charset="0"/>
              <a:cs typeface="Kalinga" pitchFamily="34" charset="0"/>
            </a:endParaRPr>
          </a:p>
          <a:p>
            <a:pPr marL="1199842" lvl="1" indent="-457200">
              <a:lnSpc>
                <a:spcPct val="100000"/>
              </a:lnSpc>
              <a:buFont typeface="Arial" pitchFamily="34" charset="0"/>
              <a:buChar char="•"/>
            </a:pPr>
            <a:endParaRPr lang="en-US" sz="3200" dirty="0" smtClean="0">
              <a:solidFill>
                <a:schemeClr val="tx1"/>
              </a:solidFill>
              <a:latin typeface="Kalinga" pitchFamily="34" charset="0"/>
              <a:cs typeface="Kalinga" pitchFamily="34" charset="0"/>
            </a:endParaRPr>
          </a:p>
          <a:p>
            <a:pPr marL="1199842" lvl="1" indent="-457200">
              <a:lnSpc>
                <a:spcPct val="100000"/>
              </a:lnSpc>
              <a:buFont typeface="Arial" pitchFamily="34" charset="0"/>
              <a:buChar char="•"/>
            </a:pPr>
            <a:r>
              <a:rPr lang="en-US" sz="3200" dirty="0" smtClean="0">
                <a:solidFill>
                  <a:schemeClr val="tx1"/>
                </a:solidFill>
                <a:latin typeface="Kalinga" pitchFamily="34" charset="0"/>
                <a:cs typeface="Kalinga" pitchFamily="34" charset="0"/>
              </a:rPr>
              <a:t>Social </a:t>
            </a:r>
            <a:r>
              <a:rPr lang="en-US" sz="3200" dirty="0">
                <a:solidFill>
                  <a:schemeClr val="tx1"/>
                </a:solidFill>
                <a:latin typeface="Kalinga" pitchFamily="34" charset="0"/>
                <a:cs typeface="Kalinga" pitchFamily="34" charset="0"/>
              </a:rPr>
              <a:t>media: participatory, </a:t>
            </a:r>
            <a:r>
              <a:rPr lang="en-US" sz="3200" dirty="0" smtClean="0">
                <a:solidFill>
                  <a:schemeClr val="tx1"/>
                </a:solidFill>
                <a:latin typeface="Kalinga" pitchFamily="34" charset="0"/>
                <a:cs typeface="Kalinga" pitchFamily="34" charset="0"/>
              </a:rPr>
              <a:t>faster</a:t>
            </a:r>
          </a:p>
          <a:p>
            <a:pPr marL="1199842" lvl="1" indent="-457200">
              <a:lnSpc>
                <a:spcPct val="100000"/>
              </a:lnSpc>
              <a:buFont typeface="Arial" pitchFamily="34" charset="0"/>
              <a:buChar char="•"/>
            </a:pPr>
            <a:r>
              <a:rPr lang="en-US" sz="3200" dirty="0" smtClean="0">
                <a:solidFill>
                  <a:schemeClr val="tx1"/>
                </a:solidFill>
                <a:latin typeface="Kalinga" pitchFamily="34" charset="0"/>
                <a:cs typeface="Kalinga" pitchFamily="34" charset="0"/>
              </a:rPr>
              <a:t>Information ecosystem</a:t>
            </a:r>
            <a:endParaRPr lang="en-US" sz="3200" dirty="0" smtClean="0">
              <a:solidFill>
                <a:schemeClr val="tx1"/>
              </a:solidFill>
              <a:latin typeface="Kalinga" pitchFamily="34" charset="0"/>
              <a:cs typeface="Kalinga" pitchFamily="34" charset="0"/>
            </a:endParaRPr>
          </a:p>
          <a:p>
            <a:pPr marL="1199842" lvl="1" indent="-457200">
              <a:lnSpc>
                <a:spcPct val="100000"/>
              </a:lnSpc>
              <a:buFont typeface="Arial" pitchFamily="34" charset="0"/>
              <a:buChar char="•"/>
            </a:pPr>
            <a:r>
              <a:rPr lang="en-US" sz="3200" dirty="0">
                <a:solidFill>
                  <a:schemeClr val="tx1"/>
                </a:solidFill>
                <a:latin typeface="Kalinga" pitchFamily="34" charset="0"/>
                <a:cs typeface="Kalinga" pitchFamily="34" charset="0"/>
              </a:rPr>
              <a:t>Empowerment </a:t>
            </a:r>
            <a:r>
              <a:rPr lang="en-US" sz="3200" dirty="0" err="1">
                <a:solidFill>
                  <a:schemeClr val="tx1"/>
                </a:solidFill>
                <a:latin typeface="Kalinga" pitchFamily="34" charset="0"/>
                <a:cs typeface="Kalinga" pitchFamily="34" charset="0"/>
              </a:rPr>
              <a:t>vs</a:t>
            </a:r>
            <a:r>
              <a:rPr lang="en-US" sz="3200" dirty="0">
                <a:solidFill>
                  <a:schemeClr val="tx1"/>
                </a:solidFill>
                <a:latin typeface="Kalinga" pitchFamily="34" charset="0"/>
                <a:cs typeface="Kalinga" pitchFamily="34" charset="0"/>
              </a:rPr>
              <a:t> intimidation</a:t>
            </a:r>
          </a:p>
          <a:p>
            <a:pPr marL="1199842" lvl="1" indent="-457200">
              <a:lnSpc>
                <a:spcPct val="100000"/>
              </a:lnSpc>
              <a:buFont typeface="Arial" pitchFamily="34" charset="0"/>
              <a:buChar char="•"/>
            </a:pPr>
            <a:r>
              <a:rPr lang="en-US" sz="3200" dirty="0" smtClean="0">
                <a:solidFill>
                  <a:schemeClr val="tx1"/>
                </a:solidFill>
                <a:latin typeface="Kalinga" pitchFamily="34" charset="0"/>
                <a:cs typeface="Kalinga" pitchFamily="34" charset="0"/>
              </a:rPr>
              <a:t>Visibility </a:t>
            </a:r>
            <a:r>
              <a:rPr lang="en-US" sz="3200" dirty="0" err="1">
                <a:solidFill>
                  <a:schemeClr val="tx1"/>
                </a:solidFill>
                <a:latin typeface="Kalinga" pitchFamily="34" charset="0"/>
                <a:cs typeface="Kalinga" pitchFamily="34" charset="0"/>
              </a:rPr>
              <a:t>vs</a:t>
            </a:r>
            <a:r>
              <a:rPr lang="en-US" sz="3200" dirty="0">
                <a:solidFill>
                  <a:schemeClr val="tx1"/>
                </a:solidFill>
                <a:latin typeface="Kalinga" pitchFamily="34" charset="0"/>
                <a:cs typeface="Kalinga" pitchFamily="34" charset="0"/>
              </a:rPr>
              <a:t> Opacity</a:t>
            </a:r>
            <a:r>
              <a:rPr lang="en-US" sz="3200" dirty="0" smtClean="0">
                <a:solidFill>
                  <a:schemeClr val="tx1"/>
                </a:solidFill>
                <a:latin typeface="Kalinga" pitchFamily="34" charset="0"/>
                <a:cs typeface="Kalinga" pitchFamily="34" charset="0"/>
              </a:rPr>
              <a:t>.</a:t>
            </a:r>
          </a:p>
          <a:p>
            <a:pPr marL="1199842" lvl="1" indent="-457200">
              <a:lnSpc>
                <a:spcPct val="100000"/>
              </a:lnSpc>
              <a:buFont typeface="Arial" pitchFamily="34" charset="0"/>
              <a:buChar char="•"/>
            </a:pPr>
            <a:r>
              <a:rPr lang="en-US" sz="3200" dirty="0" smtClean="0">
                <a:solidFill>
                  <a:schemeClr val="tx1"/>
                </a:solidFill>
                <a:latin typeface="Kalinga" pitchFamily="34" charset="0"/>
                <a:cs typeface="Kalinga" pitchFamily="34" charset="0"/>
              </a:rPr>
              <a:t>Emergence </a:t>
            </a:r>
            <a:r>
              <a:rPr lang="en-US" sz="3200" dirty="0" smtClean="0">
                <a:solidFill>
                  <a:schemeClr val="tx1"/>
                </a:solidFill>
                <a:latin typeface="Kalinga" pitchFamily="34" charset="0"/>
                <a:cs typeface="Kalinga" pitchFamily="34" charset="0"/>
              </a:rPr>
              <a:t>of </a:t>
            </a:r>
            <a:r>
              <a:rPr lang="en-US" sz="3200" dirty="0" smtClean="0">
                <a:solidFill>
                  <a:schemeClr val="tx1"/>
                </a:solidFill>
                <a:latin typeface="Kalinga" pitchFamily="34" charset="0"/>
                <a:cs typeface="Kalinga" pitchFamily="34" charset="0"/>
              </a:rPr>
              <a:t>curators</a:t>
            </a:r>
            <a:endParaRPr lang="en-US" sz="3200" dirty="0" smtClean="0">
              <a:solidFill>
                <a:schemeClr val="tx1"/>
              </a:solidFill>
              <a:latin typeface="Kalinga" pitchFamily="34" charset="0"/>
              <a:cs typeface="Kalinga" pitchFamily="34" charset="0"/>
            </a:endParaRPr>
          </a:p>
          <a:p>
            <a:pPr marL="1199842" lvl="1" indent="-457200">
              <a:lnSpc>
                <a:spcPct val="100000"/>
              </a:lnSpc>
              <a:buFont typeface="Arial" pitchFamily="34" charset="0"/>
              <a:buChar char="•"/>
            </a:pPr>
            <a:r>
              <a:rPr lang="en-US" sz="3200" dirty="0" smtClean="0">
                <a:solidFill>
                  <a:schemeClr val="tx1"/>
                </a:solidFill>
                <a:latin typeface="Kalinga" pitchFamily="34" charset="0"/>
                <a:cs typeface="Kalinga" pitchFamily="34" charset="0"/>
              </a:rPr>
              <a:t>Rich opportunities for civic media.</a:t>
            </a:r>
            <a:endParaRPr lang="en-US" sz="3200" dirty="0">
              <a:solidFill>
                <a:schemeClr val="tx1"/>
              </a:solidFill>
              <a:latin typeface="Kalinga" pitchFamily="34" charset="0"/>
              <a:cs typeface="Kalinga" pitchFamily="34" charset="0"/>
            </a:endParaRPr>
          </a:p>
        </p:txBody>
      </p:sp>
    </p:spTree>
    <p:extLst>
      <p:ext uri="{BB962C8B-B14F-4D97-AF65-F5344CB8AC3E}">
        <p14:creationId xmlns:p14="http://schemas.microsoft.com/office/powerpoint/2010/main" val="302905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napcache.boston.com/universal/site_graphics/blogs/bigpicture/mexico_drug_war_2011/bp1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1768"/>
            <a:ext cx="10080625" cy="76048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0" y="-45148"/>
            <a:ext cx="10059080" cy="7604823"/>
          </a:xfrm>
          <a:prstGeom prst="rect">
            <a:avLst/>
          </a:prstGeom>
          <a:solidFill>
            <a:srgbClr val="080808">
              <a:alpha val="2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sp>
        <p:nvSpPr>
          <p:cNvPr id="2" name="Rectangle 1"/>
          <p:cNvSpPr/>
          <p:nvPr/>
        </p:nvSpPr>
        <p:spPr>
          <a:xfrm>
            <a:off x="4583112" y="4063643"/>
            <a:ext cx="5399768" cy="2960041"/>
          </a:xfrm>
          <a:prstGeom prst="rect">
            <a:avLst/>
          </a:prstGeom>
          <a:noFill/>
        </p:spPr>
        <p:txBody>
          <a:bodyPr wrap="square">
            <a:spAutoFit/>
          </a:bodyPr>
          <a:lstStyle/>
          <a:p>
            <a:pPr algn="r"/>
            <a:r>
              <a:rPr lang="es-MX" sz="2000" dirty="0" err="1">
                <a:effectLst>
                  <a:outerShdw blurRad="38100" dist="38100" dir="2700000" algn="tl">
                    <a:srgbClr val="000000">
                      <a:alpha val="43137"/>
                    </a:srgbClr>
                  </a:outerShdw>
                </a:effectLst>
                <a:latin typeface="Kalinga" pitchFamily="34" charset="0"/>
                <a:ea typeface="KaiTi" pitchFamily="49" charset="-122"/>
                <a:cs typeface="Kalinga" pitchFamily="34" charset="0"/>
              </a:rPr>
              <a:t>Collaborators</a:t>
            </a: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a:t>
            </a:r>
          </a:p>
          <a:p>
            <a:pPr algn="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Emre Kiciman </a:t>
            </a:r>
          </a:p>
          <a:p>
            <a:pPr algn="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danah boyd</a:t>
            </a:r>
          </a:p>
          <a:p>
            <a:pPr algn="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Shelly </a:t>
            </a:r>
            <a:r>
              <a:rPr lang="es-MX" sz="2000" dirty="0" err="1" smtClean="0">
                <a:effectLst>
                  <a:outerShdw blurRad="38100" dist="38100" dir="2700000" algn="tl">
                    <a:srgbClr val="000000">
                      <a:alpha val="43137"/>
                    </a:srgbClr>
                  </a:outerShdw>
                </a:effectLst>
                <a:latin typeface="Kalinga" pitchFamily="34" charset="0"/>
                <a:ea typeface="KaiTi" pitchFamily="49" charset="-122"/>
                <a:cs typeface="Kalinga" pitchFamily="34" charset="0"/>
              </a:rPr>
              <a:t>Farnham</a:t>
            </a:r>
            <a:endParaRPr lang="es-MX" sz="2000" dirty="0">
              <a:effectLst>
                <a:outerShdw blurRad="38100" dist="38100" dir="2700000" algn="tl">
                  <a:srgbClr val="000000">
                    <a:alpha val="43137"/>
                  </a:srgbClr>
                </a:outerShdw>
              </a:effectLst>
              <a:latin typeface="Kalinga" pitchFamily="34" charset="0"/>
              <a:ea typeface="KaiTi" pitchFamily="49" charset="-122"/>
              <a:cs typeface="Kalinga" pitchFamily="34" charset="0"/>
            </a:endParaRPr>
          </a:p>
          <a:p>
            <a:pPr algn="r"/>
            <a:r>
              <a:rPr lang="es-MX" sz="2000" dirty="0">
                <a:effectLst>
                  <a:outerShdw blurRad="38100" dist="38100" dir="2700000" algn="tl">
                    <a:srgbClr val="000000">
                      <a:alpha val="43137"/>
                    </a:srgbClr>
                  </a:outerShdw>
                </a:effectLst>
                <a:latin typeface="Kalinga" pitchFamily="34" charset="0"/>
                <a:ea typeface="KaiTi" pitchFamily="49" charset="-122"/>
                <a:cs typeface="Kalinga" pitchFamily="34" charset="0"/>
              </a:rPr>
              <a:t>Scott </a:t>
            </a: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Counts</a:t>
            </a:r>
          </a:p>
          <a:p>
            <a:pPr algn="r"/>
            <a:r>
              <a:rPr lang="es-MX" sz="2000" dirty="0">
                <a:effectLst>
                  <a:outerShdw blurRad="38100" dist="38100" dir="2700000" algn="tl">
                    <a:srgbClr val="000000">
                      <a:alpha val="43137"/>
                    </a:srgbClr>
                  </a:outerShdw>
                </a:effectLst>
                <a:latin typeface="Kalinga" pitchFamily="34" charset="0"/>
                <a:ea typeface="KaiTi" pitchFamily="49" charset="-122"/>
                <a:cs typeface="Kalinga" pitchFamily="34" charset="0"/>
              </a:rPr>
              <a:t>Munmun De </a:t>
            </a: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Choudhury</a:t>
            </a:r>
          </a:p>
          <a:p>
            <a:pPr algn="r"/>
            <a:r>
              <a:rPr lang="es-MX" sz="2000" dirty="0" err="1">
                <a:effectLst>
                  <a:outerShdw blurRad="38100" dist="38100" dir="2700000" algn="tl">
                    <a:srgbClr val="000000">
                      <a:alpha val="43137"/>
                    </a:srgbClr>
                  </a:outerShdw>
                </a:effectLst>
                <a:latin typeface="Kalinga" pitchFamily="34" charset="0"/>
                <a:ea typeface="KaiTi" pitchFamily="49" charset="-122"/>
                <a:cs typeface="Kalinga" pitchFamily="34" charset="0"/>
              </a:rPr>
              <a:t>Eni</a:t>
            </a:r>
            <a:r>
              <a:rPr lang="es-MX" sz="2000" dirty="0">
                <a:effectLst>
                  <a:outerShdw blurRad="38100" dist="38100" dir="2700000" algn="tl">
                    <a:srgbClr val="000000">
                      <a:alpha val="43137"/>
                    </a:srgbClr>
                  </a:outerShdw>
                </a:effectLst>
                <a:latin typeface="Kalinga" pitchFamily="34" charset="0"/>
                <a:ea typeface="KaiTi" pitchFamily="49" charset="-122"/>
                <a:cs typeface="Kalinga" pitchFamily="34" charset="0"/>
              </a:rPr>
              <a:t> </a:t>
            </a:r>
            <a:r>
              <a:rPr lang="es-MX" sz="2000" dirty="0" err="1">
                <a:effectLst>
                  <a:outerShdw blurRad="38100" dist="38100" dir="2700000" algn="tl">
                    <a:srgbClr val="000000">
                      <a:alpha val="43137"/>
                    </a:srgbClr>
                  </a:outerShdw>
                </a:effectLst>
                <a:latin typeface="Kalinga" pitchFamily="34" charset="0"/>
                <a:ea typeface="KaiTi" pitchFamily="49" charset="-122"/>
                <a:cs typeface="Kalinga" pitchFamily="34" charset="0"/>
              </a:rPr>
              <a:t>Mustafaraj</a:t>
            </a:r>
            <a:r>
              <a:rPr lang="es-MX" sz="2000" dirty="0">
                <a:effectLst>
                  <a:outerShdw blurRad="38100" dist="38100" dir="2700000" algn="tl">
                    <a:srgbClr val="000000">
                      <a:alpha val="43137"/>
                    </a:srgbClr>
                  </a:outerShdw>
                </a:effectLst>
                <a:latin typeface="Kalinga" pitchFamily="34" charset="0"/>
                <a:ea typeface="KaiTi" pitchFamily="49" charset="-122"/>
                <a:cs typeface="Kalinga" pitchFamily="34" charset="0"/>
              </a:rPr>
              <a:t> </a:t>
            </a:r>
            <a:endPar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endParaRPr>
          </a:p>
          <a:p>
            <a:pPr algn="r"/>
            <a:r>
              <a:rPr lang="es-MX" sz="2000" dirty="0" err="1" smtClean="0">
                <a:effectLst>
                  <a:outerShdw blurRad="38100" dist="38100" dir="2700000" algn="tl">
                    <a:srgbClr val="000000">
                      <a:alpha val="43137"/>
                    </a:srgbClr>
                  </a:outerShdw>
                </a:effectLst>
                <a:latin typeface="Kalinga" pitchFamily="34" charset="0"/>
                <a:ea typeface="KaiTi" pitchFamily="49" charset="-122"/>
                <a:cs typeface="Kalinga" pitchFamily="34" charset="0"/>
              </a:rPr>
              <a:t>Takis</a:t>
            </a: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 </a:t>
            </a:r>
            <a:r>
              <a:rPr lang="es-MX" sz="2000" dirty="0" err="1" smtClean="0">
                <a:effectLst>
                  <a:outerShdw blurRad="38100" dist="38100" dir="2700000" algn="tl">
                    <a:srgbClr val="000000">
                      <a:alpha val="43137"/>
                    </a:srgbClr>
                  </a:outerShdw>
                </a:effectLst>
                <a:latin typeface="Kalinga" pitchFamily="34" charset="0"/>
                <a:ea typeface="KaiTi" pitchFamily="49" charset="-122"/>
                <a:cs typeface="Kalinga" pitchFamily="34" charset="0"/>
              </a:rPr>
              <a:t>Metaxas</a:t>
            </a:r>
            <a:endPar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endParaRPr>
          </a:p>
          <a:p>
            <a:pPr algn="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Samantha Finn </a:t>
            </a:r>
          </a:p>
          <a:p>
            <a:pPr algn="r"/>
            <a:r>
              <a:rPr lang="es-MX" sz="2000" dirty="0" smtClean="0">
                <a:effectLst>
                  <a:outerShdw blurRad="38100" dist="38100" dir="2700000" algn="tl">
                    <a:srgbClr val="000000">
                      <a:alpha val="43137"/>
                    </a:srgbClr>
                  </a:outerShdw>
                </a:effectLst>
                <a:latin typeface="Kalinga" pitchFamily="34" charset="0"/>
                <a:ea typeface="KaiTi" pitchFamily="49" charset="-122"/>
                <a:cs typeface="Kalinga" pitchFamily="34" charset="0"/>
              </a:rPr>
              <a:t>Yuheng Hu</a:t>
            </a:r>
          </a:p>
        </p:txBody>
      </p:sp>
      <p:sp>
        <p:nvSpPr>
          <p:cNvPr id="5" name="Rectangle 4"/>
          <p:cNvSpPr/>
          <p:nvPr/>
        </p:nvSpPr>
        <p:spPr>
          <a:xfrm>
            <a:off x="11112" y="7368686"/>
            <a:ext cx="1585690" cy="221151"/>
          </a:xfrm>
          <a:prstGeom prst="rect">
            <a:avLst/>
          </a:prstGeom>
        </p:spPr>
        <p:txBody>
          <a:bodyPr wrap="none">
            <a:spAutoFit/>
          </a:bodyPr>
          <a:lstStyle/>
          <a:p>
            <a:r>
              <a:rPr lang="en-US" sz="900" dirty="0" smtClean="0">
                <a:effectLst>
                  <a:outerShdw blurRad="38100" dist="38100" dir="2700000" algn="tl">
                    <a:srgbClr val="000000">
                      <a:alpha val="43137"/>
                    </a:srgbClr>
                  </a:outerShdw>
                </a:effectLst>
                <a:latin typeface="Kalinga" pitchFamily="34" charset="0"/>
                <a:cs typeface="Kalinga" pitchFamily="34" charset="0"/>
              </a:rPr>
              <a:t>© Gael Gonzalez/Reuters</a:t>
            </a:r>
            <a:endParaRPr lang="en-US" sz="900" dirty="0">
              <a:effectLst>
                <a:outerShdw blurRad="38100" dist="38100" dir="2700000" algn="tl">
                  <a:srgbClr val="000000">
                    <a:alpha val="43137"/>
                  </a:srgbClr>
                </a:outerShdw>
              </a:effectLst>
              <a:latin typeface="Kalinga" pitchFamily="34" charset="0"/>
              <a:cs typeface="Kalinga" pitchFamily="34" charset="0"/>
            </a:endParaRPr>
          </a:p>
        </p:txBody>
      </p:sp>
      <p:sp>
        <p:nvSpPr>
          <p:cNvPr id="6" name="TextBox 5"/>
          <p:cNvSpPr txBox="1"/>
          <p:nvPr/>
        </p:nvSpPr>
        <p:spPr>
          <a:xfrm>
            <a:off x="3287712" y="274637"/>
            <a:ext cx="6586084" cy="1924116"/>
          </a:xfrm>
          <a:prstGeom prst="rect">
            <a:avLst/>
          </a:prstGeom>
          <a:noFill/>
        </p:spPr>
        <p:txBody>
          <a:bodyPr wrap="square" rtlCol="0">
            <a:spAutoFit/>
          </a:bodyPr>
          <a:lstStyle/>
          <a:p>
            <a:pPr algn="r"/>
            <a:r>
              <a:rPr lang="en-US" sz="3200" dirty="0" smtClean="0">
                <a:effectLst>
                  <a:outerShdw blurRad="38100" dist="38100" dir="2700000" algn="tl">
                    <a:srgbClr val="000000">
                      <a:alpha val="43137"/>
                    </a:srgbClr>
                  </a:outerShdw>
                </a:effectLst>
                <a:latin typeface="Kalinga" pitchFamily="34" charset="0"/>
                <a:cs typeface="Kalinga" pitchFamily="34" charset="0"/>
              </a:rPr>
              <a:t>Andrés </a:t>
            </a:r>
            <a:r>
              <a:rPr lang="en-US" sz="3200" dirty="0" smtClean="0">
                <a:effectLst>
                  <a:outerShdw blurRad="38100" dist="38100" dir="2700000" algn="tl">
                    <a:srgbClr val="000000">
                      <a:alpha val="43137"/>
                    </a:srgbClr>
                  </a:outerShdw>
                </a:effectLst>
                <a:latin typeface="Kalinga" pitchFamily="34" charset="0"/>
                <a:cs typeface="Kalinga" pitchFamily="34" charset="0"/>
              </a:rPr>
              <a:t>Monroy-</a:t>
            </a:r>
            <a:r>
              <a:rPr lang="en-US" sz="3200" dirty="0" err="1" smtClean="0">
                <a:effectLst>
                  <a:outerShdw blurRad="38100" dist="38100" dir="2700000" algn="tl">
                    <a:srgbClr val="000000">
                      <a:alpha val="43137"/>
                    </a:srgbClr>
                  </a:outerShdw>
                </a:effectLst>
                <a:latin typeface="Kalinga" pitchFamily="34" charset="0"/>
                <a:cs typeface="Kalinga" pitchFamily="34" charset="0"/>
              </a:rPr>
              <a:t>Hern</a:t>
            </a:r>
            <a:r>
              <a:rPr lang="es-MX" sz="3200" dirty="0" err="1" smtClean="0">
                <a:effectLst>
                  <a:outerShdw blurRad="38100" dist="38100" dir="2700000" algn="tl">
                    <a:srgbClr val="000000">
                      <a:alpha val="43137"/>
                    </a:srgbClr>
                  </a:outerShdw>
                </a:effectLst>
                <a:latin typeface="Kalinga" pitchFamily="34" charset="0"/>
                <a:cs typeface="Kalinga" pitchFamily="34" charset="0"/>
              </a:rPr>
              <a:t>ández</a:t>
            </a:r>
            <a:endParaRPr lang="es-MX" sz="3200" dirty="0" smtClean="0">
              <a:effectLst>
                <a:outerShdw blurRad="38100" dist="38100" dir="2700000" algn="tl">
                  <a:srgbClr val="000000">
                    <a:alpha val="43137"/>
                  </a:srgbClr>
                </a:outerShdw>
              </a:effectLst>
              <a:latin typeface="Kalinga" pitchFamily="34" charset="0"/>
              <a:cs typeface="Kalinga" pitchFamily="34" charset="0"/>
            </a:endParaRPr>
          </a:p>
          <a:p>
            <a:pPr algn="r"/>
            <a:r>
              <a:rPr lang="es-MX" sz="3200" dirty="0" smtClean="0">
                <a:effectLst>
                  <a:outerShdw blurRad="38100" dist="38100" dir="2700000" algn="tl">
                    <a:srgbClr val="000000">
                      <a:alpha val="43137"/>
                    </a:srgbClr>
                  </a:outerShdw>
                </a:effectLst>
                <a:latin typeface="Kalinga" pitchFamily="34" charset="0"/>
                <a:cs typeface="Kalinga" pitchFamily="34" charset="0"/>
              </a:rPr>
              <a:t>Microsoft </a:t>
            </a:r>
            <a:r>
              <a:rPr lang="es-MX" sz="3200" dirty="0" smtClean="0">
                <a:effectLst>
                  <a:outerShdw blurRad="38100" dist="38100" dir="2700000" algn="tl">
                    <a:srgbClr val="000000">
                      <a:alpha val="43137"/>
                    </a:srgbClr>
                  </a:outerShdw>
                </a:effectLst>
                <a:latin typeface="Kalinga" pitchFamily="34" charset="0"/>
                <a:cs typeface="Kalinga" pitchFamily="34" charset="0"/>
              </a:rPr>
              <a:t>Research</a:t>
            </a:r>
          </a:p>
          <a:p>
            <a:pPr algn="r"/>
            <a:r>
              <a:rPr lang="es-MX" sz="3200" dirty="0" smtClean="0">
                <a:effectLst>
                  <a:outerShdw blurRad="38100" dist="38100" dir="2700000" algn="tl">
                    <a:srgbClr val="000000">
                      <a:alpha val="43137"/>
                    </a:srgbClr>
                  </a:outerShdw>
                </a:effectLst>
                <a:latin typeface="Kalinga" pitchFamily="34" charset="0"/>
                <a:cs typeface="Kalinga" pitchFamily="34" charset="0"/>
              </a:rPr>
              <a:t>http://andresmh.com/</a:t>
            </a:r>
          </a:p>
          <a:p>
            <a:pPr algn="r"/>
            <a:r>
              <a:rPr lang="es-MX" sz="3200" dirty="0" smtClean="0">
                <a:effectLst>
                  <a:outerShdw blurRad="38100" dist="38100" dir="2700000" algn="tl">
                    <a:srgbClr val="000000">
                      <a:alpha val="43137"/>
                    </a:srgbClr>
                  </a:outerShdw>
                </a:effectLst>
                <a:latin typeface="Kalinga" pitchFamily="34" charset="0"/>
                <a:cs typeface="Kalinga" pitchFamily="34" charset="0"/>
              </a:rPr>
              <a:t>@</a:t>
            </a:r>
            <a:r>
              <a:rPr lang="es-MX" sz="3200" dirty="0" err="1" smtClean="0">
                <a:effectLst>
                  <a:outerShdw blurRad="38100" dist="38100" dir="2700000" algn="tl">
                    <a:srgbClr val="000000">
                      <a:alpha val="43137"/>
                    </a:srgbClr>
                  </a:outerShdw>
                </a:effectLst>
                <a:latin typeface="Kalinga" pitchFamily="34" charset="0"/>
                <a:cs typeface="Kalinga" pitchFamily="34" charset="0"/>
              </a:rPr>
              <a:t>andresmh</a:t>
            </a:r>
            <a:endParaRPr lang="es-MX" sz="3200" dirty="0" smtClean="0">
              <a:effectLst>
                <a:outerShdw blurRad="38100" dist="38100" dir="2700000" algn="tl">
                  <a:srgbClr val="000000">
                    <a:alpha val="43137"/>
                  </a:srgbClr>
                </a:outerShdw>
              </a:effectLst>
              <a:latin typeface="Kalinga" pitchFamily="34" charset="0"/>
              <a:cs typeface="Kalinga" pitchFamily="34" charset="0"/>
            </a:endParaRPr>
          </a:p>
        </p:txBody>
      </p:sp>
      <p:sp>
        <p:nvSpPr>
          <p:cNvPr id="7" name="TextBox 6"/>
          <p:cNvSpPr txBox="1"/>
          <p:nvPr/>
        </p:nvSpPr>
        <p:spPr>
          <a:xfrm>
            <a:off x="45670" y="1891866"/>
            <a:ext cx="3821112" cy="5416547"/>
          </a:xfrm>
          <a:prstGeom prst="rect">
            <a:avLst/>
          </a:prstGeom>
          <a:noFill/>
        </p:spPr>
        <p:txBody>
          <a:bodyPr wrap="square" rtlCol="0">
            <a:spAutoFit/>
          </a:bodyPr>
          <a:lstStyle/>
          <a:p>
            <a:pPr algn="ctr"/>
            <a:endParaRPr lang="en-US" sz="1600" dirty="0">
              <a:solidFill>
                <a:schemeClr val="bg1">
                  <a:lumMod val="85000"/>
                </a:schemeClr>
              </a:solidFill>
              <a:latin typeface="Kalinga" pitchFamily="34" charset="0"/>
              <a:cs typeface="Kalinga" pitchFamily="34" charset="0"/>
            </a:endParaRPr>
          </a:p>
          <a:p>
            <a:pPr algn="ctr"/>
            <a:r>
              <a:rPr lang="en-US" sz="2000" dirty="0" smtClean="0">
                <a:solidFill>
                  <a:schemeClr val="bg1">
                    <a:lumMod val="85000"/>
                  </a:schemeClr>
                </a:solidFill>
                <a:latin typeface="Kalinga" pitchFamily="34" charset="0"/>
                <a:cs typeface="Kalinga" pitchFamily="34" charset="0"/>
              </a:rPr>
              <a:t>Image credits:</a:t>
            </a:r>
          </a:p>
          <a:p>
            <a:pPr algn="ctr"/>
            <a:r>
              <a:rPr lang="en-US" sz="1400" dirty="0">
                <a:solidFill>
                  <a:schemeClr val="bg1">
                    <a:lumMod val="85000"/>
                  </a:schemeClr>
                </a:solidFill>
                <a:latin typeface="Kalinga" pitchFamily="34" charset="0"/>
                <a:cs typeface="Kalinga" pitchFamily="34" charset="0"/>
              </a:rPr>
              <a:t>Television - </a:t>
            </a:r>
            <a:r>
              <a:rPr lang="en-US" sz="1400" dirty="0" err="1">
                <a:solidFill>
                  <a:schemeClr val="bg1">
                    <a:lumMod val="85000"/>
                  </a:schemeClr>
                </a:solidFill>
                <a:latin typeface="Kalinga" pitchFamily="34" charset="0"/>
                <a:cs typeface="Kalinga" pitchFamily="34" charset="0"/>
              </a:rPr>
              <a:t>Dima</a:t>
            </a:r>
            <a:r>
              <a:rPr lang="en-US" sz="1400" dirty="0">
                <a:solidFill>
                  <a:schemeClr val="bg1">
                    <a:lumMod val="85000"/>
                  </a:schemeClr>
                </a:solidFill>
                <a:latin typeface="Kalinga" pitchFamily="34" charset="0"/>
                <a:cs typeface="Kalinga" pitchFamily="34" charset="0"/>
              </a:rPr>
              <a:t>, from The Noun Project. </a:t>
            </a:r>
            <a:endParaRPr lang="en-US" sz="1400" dirty="0" smtClean="0">
              <a:solidFill>
                <a:schemeClr val="bg1">
                  <a:lumMod val="85000"/>
                </a:schemeClr>
              </a:solidFill>
              <a:latin typeface="Kalinga" pitchFamily="34" charset="0"/>
              <a:cs typeface="Kalinga" pitchFamily="34" charset="0"/>
            </a:endParaRPr>
          </a:p>
          <a:p>
            <a:pPr algn="ctr"/>
            <a:r>
              <a:rPr lang="en-US" sz="1400" dirty="0" smtClean="0">
                <a:solidFill>
                  <a:schemeClr val="bg1">
                    <a:lumMod val="85000"/>
                  </a:schemeClr>
                </a:solidFill>
                <a:latin typeface="Kalinga" pitchFamily="34" charset="0"/>
                <a:cs typeface="Kalinga" pitchFamily="34" charset="0"/>
              </a:rPr>
              <a:t>Radio </a:t>
            </a:r>
            <a:r>
              <a:rPr lang="en-US" sz="1400" dirty="0">
                <a:solidFill>
                  <a:schemeClr val="bg1">
                    <a:lumMod val="85000"/>
                  </a:schemeClr>
                </a:solidFill>
                <a:latin typeface="Kalinga" pitchFamily="34" charset="0"/>
                <a:cs typeface="Kalinga" pitchFamily="34" charset="0"/>
              </a:rPr>
              <a:t>- The Noun Project. </a:t>
            </a:r>
            <a:endParaRPr lang="en-US" sz="1400" dirty="0" smtClean="0">
              <a:solidFill>
                <a:schemeClr val="bg1">
                  <a:lumMod val="85000"/>
                </a:schemeClr>
              </a:solidFill>
              <a:latin typeface="Kalinga" pitchFamily="34" charset="0"/>
              <a:cs typeface="Kalinga" pitchFamily="34" charset="0"/>
            </a:endParaRPr>
          </a:p>
          <a:p>
            <a:pPr algn="ctr"/>
            <a:r>
              <a:rPr lang="en-US" sz="1400" dirty="0" smtClean="0">
                <a:solidFill>
                  <a:schemeClr val="bg1">
                    <a:lumMod val="85000"/>
                  </a:schemeClr>
                </a:solidFill>
                <a:latin typeface="Kalinga" pitchFamily="34" charset="0"/>
                <a:cs typeface="Kalinga" pitchFamily="34" charset="0"/>
              </a:rPr>
              <a:t>Newspaper </a:t>
            </a:r>
            <a:r>
              <a:rPr lang="en-US" sz="1400" dirty="0">
                <a:solidFill>
                  <a:schemeClr val="bg1">
                    <a:lumMod val="85000"/>
                  </a:schemeClr>
                </a:solidFill>
                <a:latin typeface="Kalinga" pitchFamily="34" charset="0"/>
                <a:cs typeface="Kalinga" pitchFamily="34" charset="0"/>
              </a:rPr>
              <a:t>- John Caserta, from The Noun Project. </a:t>
            </a:r>
            <a:endParaRPr lang="en-US" sz="1400" dirty="0" smtClean="0">
              <a:solidFill>
                <a:schemeClr val="bg1">
                  <a:lumMod val="85000"/>
                </a:schemeClr>
              </a:solidFill>
              <a:latin typeface="Kalinga" pitchFamily="34" charset="0"/>
              <a:cs typeface="Kalinga" pitchFamily="34" charset="0"/>
            </a:endParaRPr>
          </a:p>
          <a:p>
            <a:pPr algn="ctr"/>
            <a:r>
              <a:rPr lang="en-US" sz="1400" dirty="0" smtClean="0">
                <a:solidFill>
                  <a:schemeClr val="bg1">
                    <a:lumMod val="85000"/>
                  </a:schemeClr>
                </a:solidFill>
                <a:latin typeface="Kalinga" pitchFamily="34" charset="0"/>
                <a:cs typeface="Kalinga" pitchFamily="34" charset="0"/>
              </a:rPr>
              <a:t>NFC </a:t>
            </a:r>
            <a:r>
              <a:rPr lang="en-US" sz="1400" dirty="0">
                <a:solidFill>
                  <a:schemeClr val="bg1">
                    <a:lumMod val="85000"/>
                  </a:schemeClr>
                </a:solidFill>
                <a:latin typeface="Kalinga" pitchFamily="34" charset="0"/>
                <a:cs typeface="Kalinga" pitchFamily="34" charset="0"/>
              </a:rPr>
              <a:t>Phone - Andrew Forrester, from The Noun Project. </a:t>
            </a:r>
            <a:endParaRPr lang="en-US" sz="1400" dirty="0" smtClean="0">
              <a:solidFill>
                <a:schemeClr val="bg1">
                  <a:lumMod val="85000"/>
                </a:schemeClr>
              </a:solidFill>
              <a:latin typeface="Kalinga" pitchFamily="34" charset="0"/>
              <a:cs typeface="Kalinga" pitchFamily="34" charset="0"/>
            </a:endParaRPr>
          </a:p>
          <a:p>
            <a:pPr algn="ctr"/>
            <a:r>
              <a:rPr lang="en-US" sz="1400" dirty="0" smtClean="0">
                <a:solidFill>
                  <a:schemeClr val="bg1">
                    <a:lumMod val="85000"/>
                  </a:schemeClr>
                </a:solidFill>
                <a:latin typeface="Kalinga" pitchFamily="34" charset="0"/>
                <a:cs typeface="Kalinga" pitchFamily="34" charset="0"/>
              </a:rPr>
              <a:t>Capital </a:t>
            </a:r>
            <a:r>
              <a:rPr lang="en-US" sz="1400" dirty="0">
                <a:solidFill>
                  <a:schemeClr val="bg1">
                    <a:lumMod val="85000"/>
                  </a:schemeClr>
                </a:solidFill>
                <a:latin typeface="Kalinga" pitchFamily="34" charset="0"/>
                <a:cs typeface="Kalinga" pitchFamily="34" charset="0"/>
              </a:rPr>
              <a:t>- Jonathan Keating, from The Noun Project.</a:t>
            </a:r>
          </a:p>
          <a:p>
            <a:pPr algn="ctr"/>
            <a:r>
              <a:rPr lang="en-US" sz="1400" dirty="0">
                <a:solidFill>
                  <a:schemeClr val="bg1">
                    <a:lumMod val="85000"/>
                  </a:schemeClr>
                </a:solidFill>
                <a:latin typeface="Kalinga" pitchFamily="34" charset="0"/>
                <a:cs typeface="Kalinga" pitchFamily="34" charset="0"/>
              </a:rPr>
              <a:t>Teenagers - Gael Gonzalez/Reuters</a:t>
            </a:r>
          </a:p>
          <a:p>
            <a:pPr algn="ctr"/>
            <a:r>
              <a:rPr lang="en-US" sz="1400" dirty="0">
                <a:solidFill>
                  <a:schemeClr val="bg1">
                    <a:lumMod val="85000"/>
                  </a:schemeClr>
                </a:solidFill>
                <a:latin typeface="Kalinga" pitchFamily="34" charset="0"/>
                <a:cs typeface="Kalinga" pitchFamily="34" charset="0"/>
              </a:rPr>
              <a:t>Facebook- Associated Press</a:t>
            </a:r>
          </a:p>
          <a:p>
            <a:pPr algn="ctr"/>
            <a:r>
              <a:rPr lang="en-US" sz="1400" dirty="0">
                <a:solidFill>
                  <a:schemeClr val="bg1">
                    <a:lumMod val="85000"/>
                  </a:schemeClr>
                </a:solidFill>
                <a:latin typeface="Kalinga" pitchFamily="34" charset="0"/>
                <a:cs typeface="Kalinga" pitchFamily="34" charset="0"/>
              </a:rPr>
              <a:t>Military, Deaths - </a:t>
            </a:r>
            <a:r>
              <a:rPr lang="en-US" sz="1400" dirty="0" err="1">
                <a:solidFill>
                  <a:schemeClr val="bg1">
                    <a:lumMod val="85000"/>
                  </a:schemeClr>
                </a:solidFill>
                <a:latin typeface="Kalinga" pitchFamily="34" charset="0"/>
                <a:cs typeface="Kalinga" pitchFamily="34" charset="0"/>
              </a:rPr>
              <a:t>Nadav</a:t>
            </a:r>
            <a:r>
              <a:rPr lang="en-US" sz="1400" dirty="0">
                <a:solidFill>
                  <a:schemeClr val="bg1">
                    <a:lumMod val="85000"/>
                  </a:schemeClr>
                </a:solidFill>
                <a:latin typeface="Kalinga" pitchFamily="34" charset="0"/>
                <a:cs typeface="Kalinga" pitchFamily="34" charset="0"/>
              </a:rPr>
              <a:t> </a:t>
            </a:r>
            <a:r>
              <a:rPr lang="en-US" sz="1400" dirty="0" err="1">
                <a:solidFill>
                  <a:schemeClr val="bg1">
                    <a:lumMod val="85000"/>
                  </a:schemeClr>
                </a:solidFill>
                <a:latin typeface="Kalinga" pitchFamily="34" charset="0"/>
                <a:cs typeface="Kalinga" pitchFamily="34" charset="0"/>
              </a:rPr>
              <a:t>Neuhaus</a:t>
            </a:r>
            <a:endParaRPr lang="en-US" sz="1400" dirty="0">
              <a:solidFill>
                <a:schemeClr val="bg1">
                  <a:lumMod val="85000"/>
                </a:schemeClr>
              </a:solidFill>
              <a:latin typeface="Kalinga" pitchFamily="34" charset="0"/>
              <a:cs typeface="Kalinga" pitchFamily="34" charset="0"/>
            </a:endParaRPr>
          </a:p>
          <a:p>
            <a:pPr algn="ctr"/>
            <a:r>
              <a:rPr lang="en-US" sz="1400" dirty="0">
                <a:solidFill>
                  <a:schemeClr val="bg1">
                    <a:lumMod val="85000"/>
                  </a:schemeClr>
                </a:solidFill>
                <a:latin typeface="Kalinga" pitchFamily="34" charset="0"/>
                <a:cs typeface="Kalinga" pitchFamily="34" charset="0"/>
              </a:rPr>
              <a:t>Bing Maps</a:t>
            </a:r>
          </a:p>
          <a:p>
            <a:pPr algn="ctr"/>
            <a:r>
              <a:rPr lang="en-US" sz="1400" dirty="0">
                <a:solidFill>
                  <a:schemeClr val="bg1">
                    <a:lumMod val="85000"/>
                  </a:schemeClr>
                </a:solidFill>
                <a:latin typeface="Kalinga" pitchFamily="34" charset="0"/>
                <a:cs typeface="Kalinga" pitchFamily="34" charset="0"/>
              </a:rPr>
              <a:t>Monterrey - </a:t>
            </a:r>
            <a:r>
              <a:rPr lang="en-US" sz="1400" dirty="0" err="1">
                <a:solidFill>
                  <a:schemeClr val="bg1">
                    <a:lumMod val="85000"/>
                  </a:schemeClr>
                </a:solidFill>
                <a:latin typeface="Kalinga" pitchFamily="34" charset="0"/>
                <a:cs typeface="Kalinga" pitchFamily="34" charset="0"/>
              </a:rPr>
              <a:t>AmateurArtGuy</a:t>
            </a:r>
            <a:r>
              <a:rPr lang="en-US" sz="1400" dirty="0">
                <a:solidFill>
                  <a:schemeClr val="bg1">
                    <a:lumMod val="85000"/>
                  </a:schemeClr>
                </a:solidFill>
                <a:latin typeface="Kalinga" pitchFamily="34" charset="0"/>
                <a:cs typeface="Kalinga" pitchFamily="34" charset="0"/>
              </a:rPr>
              <a:t> on Flickr</a:t>
            </a:r>
          </a:p>
          <a:p>
            <a:pPr algn="ctr"/>
            <a:r>
              <a:rPr lang="en-US" sz="1400" dirty="0">
                <a:solidFill>
                  <a:schemeClr val="bg1">
                    <a:lumMod val="85000"/>
                  </a:schemeClr>
                </a:solidFill>
                <a:latin typeface="Kalinga" pitchFamily="34" charset="0"/>
                <a:cs typeface="Kalinga" pitchFamily="34" charset="0"/>
              </a:rPr>
              <a:t>Reynosa - </a:t>
            </a:r>
            <a:r>
              <a:rPr lang="en-US" sz="1400" dirty="0" err="1">
                <a:solidFill>
                  <a:schemeClr val="bg1">
                    <a:lumMod val="85000"/>
                  </a:schemeClr>
                </a:solidFill>
                <a:latin typeface="Kalinga" pitchFamily="34" charset="0"/>
                <a:cs typeface="Kalinga" pitchFamily="34" charset="0"/>
              </a:rPr>
              <a:t>d∂wn</a:t>
            </a:r>
            <a:r>
              <a:rPr lang="en-US" sz="1400" dirty="0">
                <a:solidFill>
                  <a:schemeClr val="bg1">
                    <a:lumMod val="85000"/>
                  </a:schemeClr>
                </a:solidFill>
                <a:latin typeface="Kalinga" pitchFamily="34" charset="0"/>
                <a:cs typeface="Kalinga" pitchFamily="34" charset="0"/>
              </a:rPr>
              <a:t> on Flickr</a:t>
            </a:r>
          </a:p>
          <a:p>
            <a:pPr algn="ctr"/>
            <a:r>
              <a:rPr lang="en-US" sz="1400" dirty="0">
                <a:solidFill>
                  <a:schemeClr val="bg1">
                    <a:lumMod val="85000"/>
                  </a:schemeClr>
                </a:solidFill>
                <a:latin typeface="Kalinga" pitchFamily="34" charset="0"/>
                <a:cs typeface="Kalinga" pitchFamily="34" charset="0"/>
              </a:rPr>
              <a:t>Saltillo - </a:t>
            </a:r>
            <a:r>
              <a:rPr lang="en-US" sz="1400" dirty="0" err="1">
                <a:solidFill>
                  <a:schemeClr val="bg1">
                    <a:lumMod val="85000"/>
                  </a:schemeClr>
                </a:solidFill>
                <a:latin typeface="Kalinga" pitchFamily="34" charset="0"/>
                <a:cs typeface="Kalinga" pitchFamily="34" charset="0"/>
              </a:rPr>
              <a:t>Sachavi</a:t>
            </a:r>
            <a:r>
              <a:rPr lang="en-US" sz="1400" dirty="0">
                <a:solidFill>
                  <a:schemeClr val="bg1">
                    <a:lumMod val="85000"/>
                  </a:schemeClr>
                </a:solidFill>
                <a:latin typeface="Kalinga" pitchFamily="34" charset="0"/>
                <a:cs typeface="Kalinga" pitchFamily="34" charset="0"/>
              </a:rPr>
              <a:t> on Flickr</a:t>
            </a:r>
          </a:p>
          <a:p>
            <a:pPr algn="ctr"/>
            <a:r>
              <a:rPr lang="en-US" sz="1400" dirty="0">
                <a:solidFill>
                  <a:schemeClr val="bg1">
                    <a:lumMod val="85000"/>
                  </a:schemeClr>
                </a:solidFill>
                <a:latin typeface="Kalinga" pitchFamily="34" charset="0"/>
                <a:cs typeface="Kalinga" pitchFamily="34" charset="0"/>
              </a:rPr>
              <a:t>Veracruz - Eduardo </a:t>
            </a:r>
            <a:r>
              <a:rPr lang="en-US" sz="1400" dirty="0" err="1">
                <a:solidFill>
                  <a:schemeClr val="bg1">
                    <a:lumMod val="85000"/>
                  </a:schemeClr>
                </a:solidFill>
                <a:latin typeface="Kalinga" pitchFamily="34" charset="0"/>
                <a:cs typeface="Kalinga" pitchFamily="34" charset="0"/>
              </a:rPr>
              <a:t>Pavon</a:t>
            </a:r>
            <a:r>
              <a:rPr lang="en-US" sz="1400" dirty="0">
                <a:solidFill>
                  <a:schemeClr val="bg1">
                    <a:lumMod val="85000"/>
                  </a:schemeClr>
                </a:solidFill>
                <a:latin typeface="Kalinga" pitchFamily="34" charset="0"/>
                <a:cs typeface="Kalinga" pitchFamily="34" charset="0"/>
              </a:rPr>
              <a:t> on Flickr</a:t>
            </a:r>
          </a:p>
          <a:p>
            <a:pPr algn="ctr"/>
            <a:r>
              <a:rPr lang="en-US" sz="1400" dirty="0">
                <a:solidFill>
                  <a:schemeClr val="bg1">
                    <a:lumMod val="85000"/>
                  </a:schemeClr>
                </a:solidFill>
                <a:latin typeface="Kalinga" pitchFamily="34" charset="0"/>
                <a:cs typeface="Kalinga" pitchFamily="34" charset="0"/>
              </a:rPr>
              <a:t>Word Cloud </a:t>
            </a:r>
            <a:r>
              <a:rPr lang="en-US" sz="1400" dirty="0" err="1">
                <a:solidFill>
                  <a:schemeClr val="bg1">
                    <a:lumMod val="85000"/>
                  </a:schemeClr>
                </a:solidFill>
                <a:latin typeface="Kalinga" pitchFamily="34" charset="0"/>
                <a:cs typeface="Kalinga" pitchFamily="34" charset="0"/>
              </a:rPr>
              <a:t>geenrated</a:t>
            </a:r>
            <a:r>
              <a:rPr lang="en-US" sz="1400" dirty="0">
                <a:solidFill>
                  <a:schemeClr val="bg1">
                    <a:lumMod val="85000"/>
                  </a:schemeClr>
                </a:solidFill>
                <a:latin typeface="Kalinga" pitchFamily="34" charset="0"/>
                <a:cs typeface="Kalinga" pitchFamily="34" charset="0"/>
              </a:rPr>
              <a:t> with IBM Word Cloud</a:t>
            </a:r>
          </a:p>
          <a:p>
            <a:pPr algn="ctr"/>
            <a:r>
              <a:rPr lang="en-US" sz="1400" dirty="0">
                <a:solidFill>
                  <a:schemeClr val="bg1">
                    <a:lumMod val="85000"/>
                  </a:schemeClr>
                </a:solidFill>
                <a:latin typeface="Kalinga" pitchFamily="34" charset="0"/>
                <a:cs typeface="Kalinga" pitchFamily="34" charset="0"/>
              </a:rPr>
              <a:t>Plots: R, </a:t>
            </a:r>
            <a:r>
              <a:rPr lang="en-US" sz="1400" dirty="0" err="1">
                <a:solidFill>
                  <a:schemeClr val="bg1">
                    <a:lumMod val="85000"/>
                  </a:schemeClr>
                </a:solidFill>
                <a:latin typeface="Kalinga" pitchFamily="34" charset="0"/>
                <a:cs typeface="Kalinga" pitchFamily="34" charset="0"/>
              </a:rPr>
              <a:t>ggplot</a:t>
            </a:r>
            <a:r>
              <a:rPr lang="en-US" sz="1400" dirty="0">
                <a:solidFill>
                  <a:schemeClr val="bg1">
                    <a:lumMod val="85000"/>
                  </a:schemeClr>
                </a:solidFill>
                <a:latin typeface="Kalinga" pitchFamily="34" charset="0"/>
                <a:cs typeface="Kalinga" pitchFamily="34" charset="0"/>
              </a:rPr>
              <a:t>, </a:t>
            </a:r>
            <a:r>
              <a:rPr lang="en-US" sz="1400" dirty="0" err="1">
                <a:solidFill>
                  <a:schemeClr val="bg1">
                    <a:lumMod val="85000"/>
                  </a:schemeClr>
                </a:solidFill>
                <a:latin typeface="Kalinga" pitchFamily="34" charset="0"/>
                <a:cs typeface="Kalinga" pitchFamily="34" charset="0"/>
              </a:rPr>
              <a:t>Gephi</a:t>
            </a:r>
            <a:r>
              <a:rPr lang="en-US" sz="1400" dirty="0">
                <a:solidFill>
                  <a:schemeClr val="bg1">
                    <a:lumMod val="85000"/>
                  </a:schemeClr>
                </a:solidFill>
                <a:latin typeface="Kalinga" pitchFamily="34" charset="0"/>
                <a:cs typeface="Kalinga" pitchFamily="34" charset="0"/>
              </a:rPr>
              <a:t>, Excel</a:t>
            </a:r>
          </a:p>
          <a:p>
            <a:pPr algn="ctr"/>
            <a:r>
              <a:rPr lang="en-US" sz="1400" dirty="0">
                <a:solidFill>
                  <a:schemeClr val="bg1">
                    <a:lumMod val="85000"/>
                  </a:schemeClr>
                </a:solidFill>
                <a:latin typeface="Kalinga" pitchFamily="34" charset="0"/>
                <a:cs typeface="Kalinga" pitchFamily="34" charset="0"/>
              </a:rPr>
              <a:t>Twitter screenshots</a:t>
            </a:r>
          </a:p>
          <a:p>
            <a:pPr algn="ctr"/>
            <a:r>
              <a:rPr lang="en-US" sz="1400" dirty="0">
                <a:solidFill>
                  <a:schemeClr val="bg1">
                    <a:lumMod val="85000"/>
                  </a:schemeClr>
                </a:solidFill>
                <a:latin typeface="Kalinga" pitchFamily="34" charset="0"/>
                <a:cs typeface="Kalinga" pitchFamily="34" charset="0"/>
              </a:rPr>
              <a:t>"Angela" - </a:t>
            </a:r>
            <a:r>
              <a:rPr lang="en-US" sz="1400" dirty="0" err="1">
                <a:solidFill>
                  <a:schemeClr val="bg1">
                    <a:lumMod val="85000"/>
                  </a:schemeClr>
                </a:solidFill>
                <a:latin typeface="Kalinga" pitchFamily="34" charset="0"/>
                <a:cs typeface="Kalinga" pitchFamily="34" charset="0"/>
              </a:rPr>
              <a:t>mr.</a:t>
            </a:r>
            <a:r>
              <a:rPr lang="en-US" sz="1400" dirty="0">
                <a:solidFill>
                  <a:schemeClr val="bg1">
                    <a:lumMod val="85000"/>
                  </a:schemeClr>
                </a:solidFill>
                <a:latin typeface="Kalinga" pitchFamily="34" charset="0"/>
                <a:cs typeface="Kalinga" pitchFamily="34" charset="0"/>
              </a:rPr>
              <a:t> toaster on Flickr</a:t>
            </a:r>
          </a:p>
          <a:p>
            <a:pPr algn="ctr"/>
            <a:r>
              <a:rPr lang="en-US" sz="1400" dirty="0">
                <a:solidFill>
                  <a:schemeClr val="bg1">
                    <a:lumMod val="85000"/>
                  </a:schemeClr>
                </a:solidFill>
                <a:latin typeface="Kalinga" pitchFamily="34" charset="0"/>
                <a:cs typeface="Kalinga" pitchFamily="34" charset="0"/>
              </a:rPr>
              <a:t>"Claudia" </a:t>
            </a:r>
            <a:r>
              <a:rPr lang="en-US" sz="1400" dirty="0" smtClean="0">
                <a:solidFill>
                  <a:schemeClr val="bg1">
                    <a:lumMod val="85000"/>
                  </a:schemeClr>
                </a:solidFill>
                <a:latin typeface="Kalinga" pitchFamily="34" charset="0"/>
                <a:cs typeface="Kalinga" pitchFamily="34" charset="0"/>
              </a:rPr>
              <a:t>– </a:t>
            </a:r>
            <a:r>
              <a:rPr lang="en-US" sz="1400" dirty="0" err="1" smtClean="0">
                <a:solidFill>
                  <a:schemeClr val="bg1">
                    <a:lumMod val="85000"/>
                  </a:schemeClr>
                </a:solidFill>
                <a:latin typeface="Kalinga" pitchFamily="34" charset="0"/>
                <a:cs typeface="Kalinga" pitchFamily="34" charset="0"/>
              </a:rPr>
              <a:t>CarbonNYC</a:t>
            </a:r>
            <a:r>
              <a:rPr lang="en-US" sz="1400" dirty="0" smtClean="0">
                <a:solidFill>
                  <a:schemeClr val="bg1">
                    <a:lumMod val="85000"/>
                  </a:schemeClr>
                </a:solidFill>
                <a:latin typeface="Kalinga" pitchFamily="34" charset="0"/>
                <a:cs typeface="Kalinga" pitchFamily="34" charset="0"/>
              </a:rPr>
              <a:t> on Flickr</a:t>
            </a:r>
          </a:p>
          <a:p>
            <a:pPr algn="ctr"/>
            <a:r>
              <a:rPr lang="en-US" sz="1400" dirty="0" smtClean="0">
                <a:solidFill>
                  <a:schemeClr val="bg1">
                    <a:lumMod val="85000"/>
                  </a:schemeClr>
                </a:solidFill>
                <a:latin typeface="Kalinga" pitchFamily="34" charset="0"/>
                <a:cs typeface="Kalinga" pitchFamily="34" charset="0"/>
              </a:rPr>
              <a:t>Phone Operator – </a:t>
            </a:r>
            <a:r>
              <a:rPr lang="en-US" sz="1400" dirty="0" err="1" smtClean="0">
                <a:solidFill>
                  <a:schemeClr val="bg1">
                    <a:lumMod val="85000"/>
                  </a:schemeClr>
                </a:solidFill>
                <a:latin typeface="Kalinga" pitchFamily="34" charset="0"/>
                <a:cs typeface="Kalinga" pitchFamily="34" charset="0"/>
              </a:rPr>
              <a:t>PanelSwitchman</a:t>
            </a:r>
            <a:r>
              <a:rPr lang="en-US" sz="1400" dirty="0" smtClean="0">
                <a:solidFill>
                  <a:schemeClr val="bg1">
                    <a:lumMod val="85000"/>
                  </a:schemeClr>
                </a:solidFill>
                <a:latin typeface="Kalinga" pitchFamily="34" charset="0"/>
                <a:cs typeface="Kalinga" pitchFamily="34" charset="0"/>
              </a:rPr>
              <a:t> on Flickr</a:t>
            </a:r>
            <a:endParaRPr lang="en-US" sz="1400" dirty="0">
              <a:solidFill>
                <a:schemeClr val="bg1">
                  <a:lumMod val="85000"/>
                </a:schemeClr>
              </a:solidFill>
              <a:latin typeface="Kalinga" pitchFamily="34" charset="0"/>
              <a:cs typeface="Kalinga" pitchFamily="34" charset="0"/>
            </a:endParaRPr>
          </a:p>
        </p:txBody>
      </p:sp>
    </p:spTree>
    <p:extLst>
      <p:ext uri="{BB962C8B-B14F-4D97-AF65-F5344CB8AC3E}">
        <p14:creationId xmlns:p14="http://schemas.microsoft.com/office/powerpoint/2010/main" val="642583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184.photobucket.com/albums/x8/lancero333/janeiro/b21022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3112" y="2879496"/>
            <a:ext cx="4935652" cy="42338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extBox 1"/>
          <p:cNvSpPr txBox="1"/>
          <p:nvPr/>
        </p:nvSpPr>
        <p:spPr>
          <a:xfrm>
            <a:off x="4887912" y="7009934"/>
            <a:ext cx="1143000" cy="206851"/>
          </a:xfrm>
          <a:prstGeom prst="rect">
            <a:avLst/>
          </a:prstGeom>
          <a:noFill/>
        </p:spPr>
        <p:txBody>
          <a:bodyPr wrap="square" rtlCol="0">
            <a:spAutoFit/>
          </a:bodyPr>
          <a:lstStyle/>
          <a:p>
            <a:r>
              <a:rPr lang="en-US" sz="800" dirty="0" smtClean="0"/>
              <a:t>El </a:t>
            </a:r>
            <a:r>
              <a:rPr lang="en-US" sz="800" dirty="0" err="1" smtClean="0"/>
              <a:t>Mañana</a:t>
            </a:r>
            <a:endParaRPr lang="en-US" sz="800" dirty="0"/>
          </a:p>
        </p:txBody>
      </p:sp>
      <p:pic>
        <p:nvPicPr>
          <p:cNvPr id="1026" name="Picture 2" descr="http://4.bp.blogspot.com/_7Dz2jUSPC1E/TEC124zSXHI/AAAAAAAAEf4/37wvJAkMyo4/s1600/COCHE+BOMBA+CD+JUAREZ+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2081" y="579437"/>
            <a:ext cx="5257544" cy="36655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1524676" y="3094037"/>
            <a:ext cx="7173235" cy="675570"/>
          </a:xfrm>
          <a:prstGeom prst="rect">
            <a:avLst/>
          </a:prstGeom>
          <a:solidFill>
            <a:srgbClr val="FFFFFF">
              <a:alpha val="89804"/>
            </a:srgbClr>
          </a:solidFill>
        </p:spPr>
        <p:txBody>
          <a:bodyPr wrap="square" rtlCol="0">
            <a:spAutoFit/>
          </a:bodyPr>
          <a:lstStyle/>
          <a:p>
            <a:r>
              <a:rPr lang="en-US" sz="4000" dirty="0" smtClean="0">
                <a:solidFill>
                  <a:schemeClr val="tx1"/>
                </a:solidFill>
                <a:latin typeface="Kalinga" pitchFamily="34" charset="0"/>
                <a:cs typeface="Kalinga" pitchFamily="34" charset="0"/>
              </a:rPr>
              <a:t>Crises part of everyday life</a:t>
            </a:r>
            <a:endParaRPr lang="en-US" sz="4000" dirty="0">
              <a:solidFill>
                <a:schemeClr val="tx1"/>
              </a:solidFill>
              <a:latin typeface="Kalinga" pitchFamily="34" charset="0"/>
              <a:cs typeface="Kalinga" pitchFamily="34" charset="0"/>
            </a:endParaRPr>
          </a:p>
        </p:txBody>
      </p:sp>
    </p:spTree>
    <p:extLst>
      <p:ext uri="{BB962C8B-B14F-4D97-AF65-F5344CB8AC3E}">
        <p14:creationId xmlns:p14="http://schemas.microsoft.com/office/powerpoint/2010/main" val="231148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712" y="655637"/>
            <a:ext cx="7010400" cy="3355214"/>
          </a:xfrm>
          <a:prstGeom prst="rect">
            <a:avLst/>
          </a:prstGeom>
          <a:noFill/>
        </p:spPr>
        <p:txBody>
          <a:bodyPr wrap="square">
            <a:spAutoFit/>
          </a:bodyPr>
          <a:lstStyle/>
          <a:p>
            <a:pPr>
              <a:buClr>
                <a:schemeClr val="bg1"/>
              </a:buClr>
            </a:pPr>
            <a:r>
              <a:rPr lang="es-MX" sz="3600" dirty="0" err="1" smtClean="0">
                <a:solidFill>
                  <a:schemeClr val="tx1"/>
                </a:solidFill>
                <a:latin typeface="Kalinga" pitchFamily="34" charset="0"/>
                <a:ea typeface="KaiTi" pitchFamily="49" charset="-122"/>
                <a:cs typeface="Kalinga" pitchFamily="34" charset="0"/>
              </a:rPr>
              <a:t>Outline</a:t>
            </a:r>
            <a:endParaRPr lang="es-MX" sz="3600" dirty="0">
              <a:solidFill>
                <a:schemeClr val="tx1"/>
              </a:solidFill>
              <a:latin typeface="Kalinga" pitchFamily="34" charset="0"/>
              <a:ea typeface="KaiTi" pitchFamily="49" charset="-122"/>
              <a:cs typeface="Kalinga" pitchFamily="34" charset="0"/>
            </a:endParaRPr>
          </a:p>
          <a:p>
            <a:pPr>
              <a:buClr>
                <a:schemeClr val="bg1"/>
              </a:buClr>
            </a:pPr>
            <a:endParaRPr lang="es-MX" sz="3200" dirty="0" smtClean="0">
              <a:solidFill>
                <a:schemeClr val="tx1"/>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Mexican</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Drug</a:t>
            </a:r>
            <a:r>
              <a:rPr lang="es-MX" sz="3200" dirty="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War</a:t>
            </a:r>
            <a:endParaRPr lang="es-MX" sz="3200" dirty="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rgbClr val="C00000"/>
                </a:solidFill>
                <a:latin typeface="Kalinga" pitchFamily="34" charset="0"/>
                <a:ea typeface="KaiTi" pitchFamily="49" charset="-122"/>
                <a:cs typeface="Kalinga" pitchFamily="34" charset="0"/>
              </a:rPr>
              <a:t>Information</a:t>
            </a:r>
            <a:r>
              <a:rPr lang="es-MX" sz="3200" dirty="0" smtClean="0">
                <a:solidFill>
                  <a:srgbClr val="C00000"/>
                </a:solidFill>
                <a:latin typeface="Kalinga" pitchFamily="34" charset="0"/>
                <a:ea typeface="KaiTi" pitchFamily="49" charset="-122"/>
                <a:cs typeface="Kalinga" pitchFamily="34" charset="0"/>
              </a:rPr>
              <a:t> </a:t>
            </a:r>
            <a:r>
              <a:rPr lang="es-MX" sz="3200" dirty="0" err="1" smtClean="0">
                <a:solidFill>
                  <a:srgbClr val="C00000"/>
                </a:solidFill>
                <a:latin typeface="Kalinga" pitchFamily="34" charset="0"/>
                <a:ea typeface="KaiTi" pitchFamily="49" charset="-122"/>
                <a:cs typeface="Kalinga" pitchFamily="34" charset="0"/>
              </a:rPr>
              <a:t>War</a:t>
            </a:r>
            <a:endParaRPr lang="es-MX" sz="3200" dirty="0" smtClean="0">
              <a:solidFill>
                <a:srgbClr val="C00000"/>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Tweeting</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smtClean="0">
                <a:solidFill>
                  <a:schemeClr val="bg1">
                    <a:lumMod val="75000"/>
                  </a:schemeClr>
                </a:solidFill>
                <a:latin typeface="Kalinga" pitchFamily="34" charset="0"/>
                <a:ea typeface="KaiTi" pitchFamily="49" charset="-122"/>
                <a:cs typeface="Kalinga" pitchFamily="34" charset="0"/>
              </a:rPr>
              <a:t>the</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smtClean="0">
                <a:solidFill>
                  <a:schemeClr val="bg1">
                    <a:lumMod val="75000"/>
                  </a:schemeClr>
                </a:solidFill>
                <a:latin typeface="Kalinga" pitchFamily="34" charset="0"/>
                <a:ea typeface="KaiTi" pitchFamily="49" charset="-122"/>
                <a:cs typeface="Kalinga" pitchFamily="34" charset="0"/>
              </a:rPr>
              <a:t>War</a:t>
            </a:r>
            <a:endParaRPr lang="es-MX" sz="3200" dirty="0" smtClean="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Citizen</a:t>
            </a:r>
            <a:r>
              <a:rPr lang="es-MX" sz="3200" dirty="0" smtClean="0">
                <a:solidFill>
                  <a:schemeClr val="bg1">
                    <a:lumMod val="75000"/>
                  </a:schemeClr>
                </a:solidFill>
                <a:latin typeface="Kalinga" pitchFamily="34" charset="0"/>
                <a:ea typeface="KaiTi" pitchFamily="49" charset="-122"/>
                <a:cs typeface="Kalinga" pitchFamily="34" charset="0"/>
              </a:rPr>
              <a:t> News </a:t>
            </a:r>
            <a:r>
              <a:rPr lang="es-MX" sz="3200" dirty="0" err="1" smtClean="0">
                <a:solidFill>
                  <a:schemeClr val="bg1">
                    <a:lumMod val="75000"/>
                  </a:schemeClr>
                </a:solidFill>
                <a:latin typeface="Kalinga" pitchFamily="34" charset="0"/>
                <a:ea typeface="KaiTi" pitchFamily="49" charset="-122"/>
                <a:cs typeface="Kalinga" pitchFamily="34" charset="0"/>
              </a:rPr>
              <a:t>Curators</a:t>
            </a:r>
            <a:endParaRPr lang="es-MX" sz="3200" dirty="0" smtClean="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Conclusions</a:t>
            </a:r>
            <a:endParaRPr lang="es-MX" sz="3200" dirty="0" smtClean="0">
              <a:solidFill>
                <a:schemeClr val="bg1">
                  <a:lumMod val="75000"/>
                </a:schemeClr>
              </a:solidFill>
              <a:latin typeface="Kalinga" pitchFamily="34" charset="0"/>
              <a:ea typeface="KaiTi" pitchFamily="49" charset="-122"/>
              <a:cs typeface="Kalinga" pitchFamily="34" charset="0"/>
            </a:endParaRPr>
          </a:p>
        </p:txBody>
      </p:sp>
    </p:spTree>
    <p:extLst>
      <p:ext uri="{BB962C8B-B14F-4D97-AF65-F5344CB8AC3E}">
        <p14:creationId xmlns:p14="http://schemas.microsoft.com/office/powerpoint/2010/main" val="4030087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farm5.staticflickr.com/4145/5117453429_a65bf1b9e9_b.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0552" y="949112"/>
            <a:ext cx="7021960" cy="4364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88206" y="3500550"/>
            <a:ext cx="1624105" cy="142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152" y="429098"/>
            <a:ext cx="6894836" cy="607539"/>
          </a:xfrm>
          <a:prstGeom prst="rect">
            <a:avLst/>
          </a:prstGeom>
          <a:noFill/>
        </p:spPr>
        <p:txBody>
          <a:bodyPr wrap="none" rtlCol="0">
            <a:spAutoFit/>
          </a:bodyPr>
          <a:lstStyle/>
          <a:p>
            <a:r>
              <a:rPr lang="en-US" sz="3600" dirty="0" smtClean="0">
                <a:solidFill>
                  <a:schemeClr val="tx1"/>
                </a:solidFill>
                <a:latin typeface="Kalinga" pitchFamily="34" charset="0"/>
                <a:cs typeface="Kalinga" pitchFamily="34" charset="0"/>
              </a:rPr>
              <a:t>Typical Emergency Response</a:t>
            </a:r>
            <a:endParaRPr lang="en-US" sz="3600" dirty="0">
              <a:solidFill>
                <a:schemeClr val="tx1"/>
              </a:solidFill>
              <a:latin typeface="Kalinga" pitchFamily="34" charset="0"/>
              <a:cs typeface="Kalinga" pitchFamily="34" charset="0"/>
            </a:endParaRPr>
          </a:p>
        </p:txBody>
      </p:sp>
      <p:sp>
        <p:nvSpPr>
          <p:cNvPr id="12" name="Rectangle 11"/>
          <p:cNvSpPr/>
          <p:nvPr/>
        </p:nvSpPr>
        <p:spPr>
          <a:xfrm>
            <a:off x="6565153" y="5151437"/>
            <a:ext cx="989759" cy="206851"/>
          </a:xfrm>
          <a:prstGeom prst="rect">
            <a:avLst/>
          </a:prstGeom>
        </p:spPr>
        <p:txBody>
          <a:bodyPr wrap="square">
            <a:spAutoFit/>
          </a:bodyPr>
          <a:lstStyle/>
          <a:p>
            <a:r>
              <a:rPr lang="en-US" sz="800" dirty="0" smtClean="0">
                <a:solidFill>
                  <a:schemeClr val="bg1">
                    <a:lumMod val="75000"/>
                  </a:schemeClr>
                </a:solidFill>
                <a:latin typeface="+mn-lt"/>
                <a:cs typeface="Kalinga" pitchFamily="34" charset="0"/>
              </a:rPr>
              <a:t>EPI2oh on Flickr</a:t>
            </a:r>
            <a:endParaRPr lang="en-US" sz="800" dirty="0">
              <a:solidFill>
                <a:schemeClr val="bg1">
                  <a:lumMod val="75000"/>
                </a:schemeClr>
              </a:solidFill>
              <a:effectLst>
                <a:outerShdw blurRad="38100" dist="38100" dir="2700000" algn="tl">
                  <a:srgbClr val="000000">
                    <a:alpha val="43137"/>
                  </a:srgbClr>
                </a:outerShdw>
              </a:effectLst>
              <a:latin typeface="+mn-lt"/>
              <a:cs typeface="Kalinga" pitchFamily="34" charset="0"/>
            </a:endParaRPr>
          </a:p>
        </p:txBody>
      </p:sp>
      <p:pic>
        <p:nvPicPr>
          <p:cNvPr id="7171"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flipH="1">
            <a:off x="1401424" y="5608637"/>
            <a:ext cx="2161134" cy="153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7631111" y="3160768"/>
            <a:ext cx="2438401" cy="2103438"/>
          </a:xfrm>
          <a:prstGeom prst="ellipse">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cxnSp>
        <p:nvCxnSpPr>
          <p:cNvPr id="10" name="Straight Arrow Connector 9"/>
          <p:cNvCxnSpPr>
            <a:stCxn id="7" idx="1"/>
          </p:cNvCxnSpPr>
          <p:nvPr/>
        </p:nvCxnSpPr>
        <p:spPr bwMode="auto">
          <a:xfrm flipH="1" flipV="1">
            <a:off x="6030912" y="2789237"/>
            <a:ext cx="1957295" cy="679572"/>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p:cNvSpPr/>
          <p:nvPr/>
        </p:nvSpPr>
        <p:spPr bwMode="auto">
          <a:xfrm>
            <a:off x="1001712" y="5608637"/>
            <a:ext cx="2971800" cy="1871810"/>
          </a:xfrm>
          <a:prstGeom prst="ellipse">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cxnSp>
        <p:nvCxnSpPr>
          <p:cNvPr id="21" name="Straight Arrow Connector 20"/>
          <p:cNvCxnSpPr/>
          <p:nvPr/>
        </p:nvCxnSpPr>
        <p:spPr bwMode="auto">
          <a:xfrm flipV="1">
            <a:off x="2685462" y="3551237"/>
            <a:ext cx="678450" cy="2057402"/>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09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23724" y="1341437"/>
            <a:ext cx="3521188" cy="470042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91624" y="670307"/>
            <a:ext cx="4915888" cy="62527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6" name="Rectangle 15"/>
          <p:cNvSpPr/>
          <p:nvPr/>
        </p:nvSpPr>
        <p:spPr bwMode="auto">
          <a:xfrm>
            <a:off x="1611311" y="2818627"/>
            <a:ext cx="1758157" cy="235290"/>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sp>
        <p:nvSpPr>
          <p:cNvPr id="6" name="Rectangle 5"/>
          <p:cNvSpPr/>
          <p:nvPr/>
        </p:nvSpPr>
        <p:spPr bwMode="auto">
          <a:xfrm>
            <a:off x="1458913" y="2103437"/>
            <a:ext cx="1371600" cy="235290"/>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sp>
        <p:nvSpPr>
          <p:cNvPr id="2" name="TextBox 1"/>
          <p:cNvSpPr txBox="1"/>
          <p:nvPr/>
        </p:nvSpPr>
        <p:spPr>
          <a:xfrm>
            <a:off x="321469" y="1341437"/>
            <a:ext cx="3423443" cy="4557723"/>
          </a:xfrm>
          <a:prstGeom prst="rect">
            <a:avLst/>
          </a:prstGeom>
          <a:noFill/>
        </p:spPr>
        <p:txBody>
          <a:bodyPr wrap="square" rtlCol="0">
            <a:spAutoFit/>
          </a:bodyPr>
          <a:lstStyle/>
          <a:p>
            <a:r>
              <a:rPr lang="en-US" sz="2400" dirty="0" smtClean="0">
                <a:solidFill>
                  <a:schemeClr val="tx1"/>
                </a:solidFill>
                <a:latin typeface="Times" pitchFamily="18" charset="0"/>
                <a:cs typeface="Kalinga" pitchFamily="34" charset="0"/>
              </a:rPr>
              <a:t>“Fearing </a:t>
            </a:r>
            <a:r>
              <a:rPr lang="en-US" sz="2400" dirty="0">
                <a:solidFill>
                  <a:schemeClr val="tx1"/>
                </a:solidFill>
                <a:latin typeface="Times" pitchFamily="18" charset="0"/>
                <a:cs typeface="Kalinga" pitchFamily="34" charset="0"/>
              </a:rPr>
              <a:t>for their lives and the safety of their families, journalists are adhering to a near-complete news blackout, under strict orders of drug smuggling organizations and their enforcers, who dictate </a:t>
            </a:r>
            <a:r>
              <a:rPr lang="en-US" sz="2400" dirty="0" smtClean="0">
                <a:solidFill>
                  <a:schemeClr val="tx1"/>
                </a:solidFill>
                <a:latin typeface="Times" pitchFamily="18" charset="0"/>
                <a:cs typeface="Kalinga" pitchFamily="34" charset="0"/>
              </a:rPr>
              <a:t>via </a:t>
            </a:r>
            <a:r>
              <a:rPr lang="en-US" sz="2400" dirty="0">
                <a:solidFill>
                  <a:schemeClr val="tx1"/>
                </a:solidFill>
                <a:latin typeface="Times" pitchFamily="18" charset="0"/>
                <a:cs typeface="Kalinga" pitchFamily="34" charset="0"/>
              </a:rPr>
              <a:t>daily telephone calls, </a:t>
            </a:r>
            <a:r>
              <a:rPr lang="en-US" sz="2400" dirty="0" smtClean="0">
                <a:solidFill>
                  <a:schemeClr val="tx1"/>
                </a:solidFill>
                <a:latin typeface="Times" pitchFamily="18" charset="0"/>
                <a:cs typeface="Kalinga" pitchFamily="34" charset="0"/>
              </a:rPr>
              <a:t>emails </a:t>
            </a:r>
            <a:r>
              <a:rPr lang="en-US" sz="2400" dirty="0">
                <a:solidFill>
                  <a:schemeClr val="tx1"/>
                </a:solidFill>
                <a:latin typeface="Times" pitchFamily="18" charset="0"/>
                <a:cs typeface="Kalinga" pitchFamily="34" charset="0"/>
              </a:rPr>
              <a:t>and news </a:t>
            </a:r>
            <a:r>
              <a:rPr lang="en-US" sz="2400" dirty="0" smtClean="0">
                <a:solidFill>
                  <a:schemeClr val="tx1"/>
                </a:solidFill>
                <a:latin typeface="Times" pitchFamily="18" charset="0"/>
                <a:cs typeface="Kalinga" pitchFamily="34" charset="0"/>
              </a:rPr>
              <a:t>releases what </a:t>
            </a:r>
            <a:r>
              <a:rPr lang="en-US" sz="2400" dirty="0">
                <a:solidFill>
                  <a:schemeClr val="tx1"/>
                </a:solidFill>
                <a:latin typeface="Times" pitchFamily="18" charset="0"/>
                <a:cs typeface="Kalinga" pitchFamily="34" charset="0"/>
              </a:rPr>
              <a:t>can and cannot be printed or aired</a:t>
            </a:r>
            <a:r>
              <a:rPr lang="en-US" sz="2400" dirty="0" smtClean="0">
                <a:solidFill>
                  <a:schemeClr val="tx1"/>
                </a:solidFill>
                <a:latin typeface="Times" pitchFamily="18" charset="0"/>
                <a:cs typeface="Kalinga" pitchFamily="34" charset="0"/>
              </a:rPr>
              <a:t>.”</a:t>
            </a:r>
            <a:endParaRPr lang="en-US" sz="2400" dirty="0">
              <a:solidFill>
                <a:schemeClr val="tx1"/>
              </a:solidFill>
              <a:latin typeface="Times" pitchFamily="18" charset="0"/>
              <a:cs typeface="Kalinga" pitchFamily="34" charset="0"/>
            </a:endParaRPr>
          </a:p>
        </p:txBody>
      </p:sp>
    </p:spTree>
    <p:extLst>
      <p:ext uri="{BB962C8B-B14F-4D97-AF65-F5344CB8AC3E}">
        <p14:creationId xmlns:p14="http://schemas.microsoft.com/office/powerpoint/2010/main" val="690755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23724" y="1341437"/>
            <a:ext cx="3521188" cy="5244705"/>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sp>
        <p:nvSpPr>
          <p:cNvPr id="10" name="Rectangle 9"/>
          <p:cNvSpPr/>
          <p:nvPr/>
        </p:nvSpPr>
        <p:spPr bwMode="auto">
          <a:xfrm>
            <a:off x="408781" y="2127702"/>
            <a:ext cx="1050131" cy="304801"/>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91624" y="670307"/>
            <a:ext cx="4915888" cy="62527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8" name="Rectangle 17"/>
          <p:cNvSpPr/>
          <p:nvPr/>
        </p:nvSpPr>
        <p:spPr bwMode="auto">
          <a:xfrm flipV="1">
            <a:off x="1077912" y="1417637"/>
            <a:ext cx="1828800" cy="280822"/>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sp>
        <p:nvSpPr>
          <p:cNvPr id="12" name="Rectangle 11"/>
          <p:cNvSpPr/>
          <p:nvPr/>
        </p:nvSpPr>
        <p:spPr bwMode="auto">
          <a:xfrm flipV="1">
            <a:off x="408780" y="1812016"/>
            <a:ext cx="2726532" cy="280822"/>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DejaVu Sans" charset="0"/>
            </a:endParaRPr>
          </a:p>
        </p:txBody>
      </p:sp>
      <p:sp>
        <p:nvSpPr>
          <p:cNvPr id="2" name="TextBox 1"/>
          <p:cNvSpPr txBox="1"/>
          <p:nvPr/>
        </p:nvSpPr>
        <p:spPr>
          <a:xfrm>
            <a:off x="321469" y="1341437"/>
            <a:ext cx="3423443" cy="5244705"/>
          </a:xfrm>
          <a:prstGeom prst="rect">
            <a:avLst/>
          </a:prstGeom>
          <a:noFill/>
        </p:spPr>
        <p:txBody>
          <a:bodyPr wrap="square" rtlCol="0">
            <a:spAutoFit/>
          </a:bodyPr>
          <a:lstStyle/>
          <a:p>
            <a:r>
              <a:rPr lang="en-US" sz="2400" dirty="0" smtClean="0">
                <a:solidFill>
                  <a:schemeClr val="tx1"/>
                </a:solidFill>
                <a:latin typeface="Times New Roman" pitchFamily="18" charset="0"/>
                <a:cs typeface="Times New Roman" pitchFamily="18" charset="0"/>
              </a:rPr>
              <a:t>“</a:t>
            </a:r>
            <a:r>
              <a:rPr lang="en-US" sz="2400" dirty="0">
                <a:solidFill>
                  <a:schemeClr val="tx1"/>
                </a:solidFill>
                <a:latin typeface="Times New Roman" pitchFamily="18" charset="0"/>
                <a:cs typeface="Times New Roman" pitchFamily="18" charset="0"/>
              </a:rPr>
              <a:t>The news blackout extends to government officials. In Nuevo Laredo, the mayor mysteriously disappears for days and refuses to discuss drug violence. The military general who presides over the soldiers patrolling the city does not hold news conferences, issue statements or answer questions from the </a:t>
            </a:r>
            <a:r>
              <a:rPr lang="en-US" sz="2400" dirty="0" smtClean="0">
                <a:solidFill>
                  <a:schemeClr val="tx1"/>
                </a:solidFill>
                <a:latin typeface="Times New Roman" pitchFamily="18" charset="0"/>
                <a:cs typeface="Times New Roman" pitchFamily="18" charset="0"/>
              </a:rPr>
              <a:t>media.”</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35322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712" y="655637"/>
            <a:ext cx="7010400" cy="3355214"/>
          </a:xfrm>
          <a:prstGeom prst="rect">
            <a:avLst/>
          </a:prstGeom>
          <a:noFill/>
        </p:spPr>
        <p:txBody>
          <a:bodyPr wrap="square">
            <a:spAutoFit/>
          </a:bodyPr>
          <a:lstStyle/>
          <a:p>
            <a:pPr>
              <a:buClr>
                <a:schemeClr val="bg1"/>
              </a:buClr>
            </a:pPr>
            <a:r>
              <a:rPr lang="es-MX" sz="3600" dirty="0" err="1" smtClean="0">
                <a:solidFill>
                  <a:schemeClr val="tx1"/>
                </a:solidFill>
                <a:latin typeface="Kalinga" pitchFamily="34" charset="0"/>
                <a:ea typeface="KaiTi" pitchFamily="49" charset="-122"/>
                <a:cs typeface="Kalinga" pitchFamily="34" charset="0"/>
              </a:rPr>
              <a:t>Outline</a:t>
            </a:r>
            <a:endParaRPr lang="es-MX" sz="3600" dirty="0">
              <a:solidFill>
                <a:schemeClr val="tx1"/>
              </a:solidFill>
              <a:latin typeface="Kalinga" pitchFamily="34" charset="0"/>
              <a:ea typeface="KaiTi" pitchFamily="49" charset="-122"/>
              <a:cs typeface="Kalinga" pitchFamily="34" charset="0"/>
            </a:endParaRPr>
          </a:p>
          <a:p>
            <a:pPr>
              <a:buClr>
                <a:schemeClr val="bg1"/>
              </a:buClr>
            </a:pPr>
            <a:endParaRPr lang="es-MX" sz="3200" dirty="0" smtClean="0">
              <a:solidFill>
                <a:schemeClr val="tx1"/>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Mexican</a:t>
            </a:r>
            <a:r>
              <a:rPr lang="es-MX" sz="3200" dirty="0" smtClean="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Drug</a:t>
            </a:r>
            <a:r>
              <a:rPr lang="es-MX" sz="3200" dirty="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War</a:t>
            </a:r>
            <a:endParaRPr lang="es-MX" sz="3200" dirty="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a:solidFill>
                  <a:schemeClr val="bg1">
                    <a:lumMod val="75000"/>
                  </a:schemeClr>
                </a:solidFill>
                <a:latin typeface="Kalinga" pitchFamily="34" charset="0"/>
                <a:ea typeface="KaiTi" pitchFamily="49" charset="-122"/>
                <a:cs typeface="Kalinga" pitchFamily="34" charset="0"/>
              </a:rPr>
              <a:t>Information</a:t>
            </a:r>
            <a:r>
              <a:rPr lang="es-MX" sz="3200" dirty="0">
                <a:solidFill>
                  <a:schemeClr val="bg1">
                    <a:lumMod val="75000"/>
                  </a:schemeClr>
                </a:solidFill>
                <a:latin typeface="Kalinga" pitchFamily="34" charset="0"/>
                <a:ea typeface="KaiTi" pitchFamily="49" charset="-122"/>
                <a:cs typeface="Kalinga" pitchFamily="34" charset="0"/>
              </a:rPr>
              <a:t> </a:t>
            </a:r>
            <a:r>
              <a:rPr lang="es-MX" sz="3200" dirty="0" err="1">
                <a:solidFill>
                  <a:schemeClr val="bg1">
                    <a:lumMod val="75000"/>
                  </a:schemeClr>
                </a:solidFill>
                <a:latin typeface="Kalinga" pitchFamily="34" charset="0"/>
                <a:ea typeface="KaiTi" pitchFamily="49" charset="-122"/>
                <a:cs typeface="Kalinga" pitchFamily="34" charset="0"/>
              </a:rPr>
              <a:t>War</a:t>
            </a:r>
            <a:endParaRPr lang="es-MX" sz="3200" dirty="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rgbClr val="C00000"/>
                </a:solidFill>
                <a:latin typeface="Kalinga" pitchFamily="34" charset="0"/>
                <a:ea typeface="KaiTi" pitchFamily="49" charset="-122"/>
                <a:cs typeface="Kalinga" pitchFamily="34" charset="0"/>
              </a:rPr>
              <a:t>Tweeting</a:t>
            </a:r>
            <a:r>
              <a:rPr lang="es-MX" sz="3200" dirty="0" smtClean="0">
                <a:solidFill>
                  <a:srgbClr val="C00000"/>
                </a:solidFill>
                <a:latin typeface="Kalinga" pitchFamily="34" charset="0"/>
                <a:ea typeface="KaiTi" pitchFamily="49" charset="-122"/>
                <a:cs typeface="Kalinga" pitchFamily="34" charset="0"/>
              </a:rPr>
              <a:t> </a:t>
            </a:r>
            <a:r>
              <a:rPr lang="es-MX" sz="3200" dirty="0" err="1" smtClean="0">
                <a:solidFill>
                  <a:srgbClr val="C00000"/>
                </a:solidFill>
                <a:latin typeface="Kalinga" pitchFamily="34" charset="0"/>
                <a:ea typeface="KaiTi" pitchFamily="49" charset="-122"/>
                <a:cs typeface="Kalinga" pitchFamily="34" charset="0"/>
              </a:rPr>
              <a:t>the</a:t>
            </a:r>
            <a:r>
              <a:rPr lang="es-MX" sz="3200" dirty="0" smtClean="0">
                <a:solidFill>
                  <a:srgbClr val="C00000"/>
                </a:solidFill>
                <a:latin typeface="Kalinga" pitchFamily="34" charset="0"/>
                <a:ea typeface="KaiTi" pitchFamily="49" charset="-122"/>
                <a:cs typeface="Kalinga" pitchFamily="34" charset="0"/>
              </a:rPr>
              <a:t> </a:t>
            </a:r>
            <a:r>
              <a:rPr lang="es-MX" sz="3200" dirty="0" err="1">
                <a:solidFill>
                  <a:srgbClr val="C00000"/>
                </a:solidFill>
                <a:latin typeface="Kalinga" pitchFamily="34" charset="0"/>
                <a:ea typeface="KaiTi" pitchFamily="49" charset="-122"/>
                <a:cs typeface="Kalinga" pitchFamily="34" charset="0"/>
              </a:rPr>
              <a:t>W</a:t>
            </a:r>
            <a:r>
              <a:rPr lang="es-MX" sz="3200" dirty="0" err="1" smtClean="0">
                <a:solidFill>
                  <a:srgbClr val="C00000"/>
                </a:solidFill>
                <a:latin typeface="Kalinga" pitchFamily="34" charset="0"/>
                <a:ea typeface="KaiTi" pitchFamily="49" charset="-122"/>
                <a:cs typeface="Kalinga" pitchFamily="34" charset="0"/>
              </a:rPr>
              <a:t>ar</a:t>
            </a:r>
            <a:endParaRPr lang="es-MX" sz="3200" dirty="0" smtClean="0">
              <a:solidFill>
                <a:srgbClr val="C00000"/>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Citizen</a:t>
            </a:r>
            <a:r>
              <a:rPr lang="es-MX" sz="3200" dirty="0" smtClean="0">
                <a:solidFill>
                  <a:schemeClr val="bg1">
                    <a:lumMod val="75000"/>
                  </a:schemeClr>
                </a:solidFill>
                <a:latin typeface="Kalinga" pitchFamily="34" charset="0"/>
                <a:ea typeface="KaiTi" pitchFamily="49" charset="-122"/>
                <a:cs typeface="Kalinga" pitchFamily="34" charset="0"/>
              </a:rPr>
              <a:t> News </a:t>
            </a:r>
            <a:r>
              <a:rPr lang="es-MX" sz="3200" dirty="0" err="1" smtClean="0">
                <a:solidFill>
                  <a:schemeClr val="bg1">
                    <a:lumMod val="75000"/>
                  </a:schemeClr>
                </a:solidFill>
                <a:latin typeface="Kalinga" pitchFamily="34" charset="0"/>
                <a:ea typeface="KaiTi" pitchFamily="49" charset="-122"/>
                <a:cs typeface="Kalinga" pitchFamily="34" charset="0"/>
              </a:rPr>
              <a:t>Curators</a:t>
            </a:r>
            <a:endParaRPr lang="es-MX" sz="3200" dirty="0" smtClean="0">
              <a:solidFill>
                <a:schemeClr val="bg1">
                  <a:lumMod val="75000"/>
                </a:schemeClr>
              </a:solidFill>
              <a:latin typeface="Kalinga" pitchFamily="34" charset="0"/>
              <a:ea typeface="KaiTi" pitchFamily="49" charset="-122"/>
              <a:cs typeface="Kalinga" pitchFamily="34" charset="0"/>
            </a:endParaRPr>
          </a:p>
          <a:p>
            <a:pPr marL="514350" indent="-514350">
              <a:buClrTx/>
              <a:buFont typeface="+mj-lt"/>
              <a:buAutoNum type="arabicPeriod"/>
            </a:pPr>
            <a:r>
              <a:rPr lang="es-MX" sz="3200" dirty="0" err="1" smtClean="0">
                <a:solidFill>
                  <a:schemeClr val="bg1">
                    <a:lumMod val="75000"/>
                  </a:schemeClr>
                </a:solidFill>
                <a:latin typeface="Kalinga" pitchFamily="34" charset="0"/>
                <a:ea typeface="KaiTi" pitchFamily="49" charset="-122"/>
                <a:cs typeface="Kalinga" pitchFamily="34" charset="0"/>
              </a:rPr>
              <a:t>Conclusions</a:t>
            </a:r>
            <a:endParaRPr lang="es-MX" sz="3200" dirty="0" smtClean="0">
              <a:solidFill>
                <a:schemeClr val="bg1">
                  <a:lumMod val="75000"/>
                </a:schemeClr>
              </a:solidFill>
              <a:latin typeface="Kalinga" pitchFamily="34" charset="0"/>
              <a:ea typeface="KaiTi" pitchFamily="49" charset="-122"/>
              <a:cs typeface="Kalinga" pitchFamily="34" charset="0"/>
            </a:endParaRPr>
          </a:p>
        </p:txBody>
      </p:sp>
    </p:spTree>
    <p:extLst>
      <p:ext uri="{BB962C8B-B14F-4D97-AF65-F5344CB8AC3E}">
        <p14:creationId xmlns:p14="http://schemas.microsoft.com/office/powerpoint/2010/main" val="344886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16203</TotalTime>
  <Words>1538</Words>
  <Application>Microsoft Office PowerPoint</Application>
  <PresentationFormat>Custom</PresentationFormat>
  <Paragraphs>314</Paragraphs>
  <Slides>33</Slides>
  <Notes>32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KaiTi</vt:lpstr>
      <vt:lpstr>Arial</vt:lpstr>
      <vt:lpstr>DejaVu Sans</vt:lpstr>
      <vt:lpstr>Kalinga</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Monroy-Hernandez</dc:creator>
  <cp:lastModifiedBy>Andres Monroy-Hernandez</cp:lastModifiedBy>
  <cp:revision>425</cp:revision>
  <cp:lastPrinted>1601-01-01T00:00:00Z</cp:lastPrinted>
  <dcterms:created xsi:type="dcterms:W3CDTF">2010-09-23T04:46:53Z</dcterms:created>
  <dcterms:modified xsi:type="dcterms:W3CDTF">2013-03-11T18:32:21Z</dcterms:modified>
</cp:coreProperties>
</file>